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256" r:id="rId2"/>
    <p:sldId id="281" r:id="rId3"/>
    <p:sldId id="283" r:id="rId4"/>
    <p:sldId id="287" r:id="rId5"/>
    <p:sldId id="284" r:id="rId6"/>
    <p:sldId id="285" r:id="rId7"/>
    <p:sldId id="288" r:id="rId8"/>
    <p:sldId id="289" r:id="rId9"/>
    <p:sldId id="291" r:id="rId10"/>
    <p:sldId id="292" r:id="rId11"/>
    <p:sldId id="309" r:id="rId12"/>
    <p:sldId id="296" r:id="rId13"/>
    <p:sldId id="320" r:id="rId14"/>
    <p:sldId id="297" r:id="rId15"/>
    <p:sldId id="299" r:id="rId16"/>
    <p:sldId id="304" r:id="rId17"/>
    <p:sldId id="310" r:id="rId18"/>
    <p:sldId id="307" r:id="rId19"/>
    <p:sldId id="305" r:id="rId20"/>
    <p:sldId id="321" r:id="rId21"/>
    <p:sldId id="302" r:id="rId22"/>
    <p:sldId id="314" r:id="rId23"/>
    <p:sldId id="300" r:id="rId24"/>
    <p:sldId id="315" r:id="rId25"/>
    <p:sldId id="322" r:id="rId26"/>
    <p:sldId id="316" r:id="rId27"/>
    <p:sldId id="317" r:id="rId28"/>
    <p:sldId id="318" r:id="rId29"/>
    <p:sldId id="313" r:id="rId30"/>
    <p:sldId id="319" r:id="rId31"/>
    <p:sldId id="257"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SPSM Serif" panose="00000500000000000000" pitchFamily="2" charset="0"/>
      <p:regular r:id="rId38"/>
    </p:embeddedFont>
    <p:embeddedFont>
      <p:font typeface="Verdana" panose="020B0604030504040204" pitchFamily="34" charset="0"/>
      <p:regular r:id="rId39"/>
      <p:bold r:id="rId40"/>
      <p:italic r:id="rId41"/>
      <p:boldItalic r:id="rId4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Ellingsson" initials="ME" lastIdx="1" clrIdx="0">
    <p:extLst>
      <p:ext uri="{19B8F6BF-5375-455C-9EA6-DF929625EA0E}">
        <p15:presenceInfo xmlns:p15="http://schemas.microsoft.com/office/powerpoint/2012/main" userId="S-1-5-21-3760858185-3633151434-156158096-219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F0"/>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27" autoAdjust="0"/>
    <p:restoredTop sz="86388" autoAdjust="0"/>
  </p:normalViewPr>
  <p:slideViewPr>
    <p:cSldViewPr snapToGrid="0">
      <p:cViewPr varScale="1">
        <p:scale>
          <a:sx n="57" d="100"/>
          <a:sy n="57" d="100"/>
        </p:scale>
        <p:origin x="280" y="52"/>
      </p:cViewPr>
      <p:guideLst/>
    </p:cSldViewPr>
  </p:slideViewPr>
  <p:outlineViewPr>
    <p:cViewPr>
      <p:scale>
        <a:sx n="33" d="100"/>
        <a:sy n="33" d="100"/>
      </p:scale>
      <p:origin x="0" y="-1715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Reading speed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Blad1!$B$1</c:f>
              <c:strCache>
                <c:ptCount val="1"/>
                <c:pt idx="0">
                  <c:v>Words per minute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Blad1!$A$2:$A$6</c:f>
              <c:strCache>
                <c:ptCount val="5"/>
                <c:pt idx="0">
                  <c:v>Grade 1</c:v>
                </c:pt>
                <c:pt idx="1">
                  <c:v>Grade 4 autumn</c:v>
                </c:pt>
                <c:pt idx="2">
                  <c:v>Grade 4 spring</c:v>
                </c:pt>
                <c:pt idx="3">
                  <c:v>Grade 6</c:v>
                </c:pt>
                <c:pt idx="4">
                  <c:v>Grade 7</c:v>
                </c:pt>
              </c:strCache>
            </c:strRef>
          </c:cat>
          <c:val>
            <c:numRef>
              <c:f>Blad1!$B$2:$B$6</c:f>
              <c:numCache>
                <c:formatCode>General</c:formatCode>
                <c:ptCount val="5"/>
                <c:pt idx="0">
                  <c:v>0</c:v>
                </c:pt>
                <c:pt idx="1">
                  <c:v>28</c:v>
                </c:pt>
                <c:pt idx="2">
                  <c:v>38</c:v>
                </c:pt>
                <c:pt idx="3">
                  <c:v>51</c:v>
                </c:pt>
                <c:pt idx="4">
                  <c:v>48</c:v>
                </c:pt>
              </c:numCache>
            </c:numRef>
          </c:val>
          <c:smooth val="0"/>
          <c:extLst>
            <c:ext xmlns:c16="http://schemas.microsoft.com/office/drawing/2014/chart" uri="{C3380CC4-5D6E-409C-BE32-E72D297353CC}">
              <c16:uniqueId val="{00000000-0FCE-4F61-9F4A-E3552B348EA6}"/>
            </c:ext>
          </c:extLst>
        </c:ser>
        <c:dLbls>
          <c:showLegendKey val="0"/>
          <c:showVal val="0"/>
          <c:showCatName val="0"/>
          <c:showSerName val="0"/>
          <c:showPercent val="0"/>
          <c:showBubbleSize val="0"/>
        </c:dLbls>
        <c:marker val="1"/>
        <c:smooth val="0"/>
        <c:axId val="418455256"/>
        <c:axId val="418455584"/>
      </c:lineChart>
      <c:catAx>
        <c:axId val="418455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18455584"/>
        <c:crosses val="autoZero"/>
        <c:auto val="1"/>
        <c:lblAlgn val="ctr"/>
        <c:lblOffset val="100"/>
        <c:noMultiLvlLbl val="0"/>
      </c:catAx>
      <c:valAx>
        <c:axId val="418455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18455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59C1B-EF96-42C7-8A12-A1B3E45388A2}" type="datetimeFigureOut">
              <a:rPr lang="sv-SE" smtClean="0"/>
              <a:t>2023-11-18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1A46B-5AFC-4173-AB1B-E6E12EEF336D}" type="slidenum">
              <a:rPr lang="sv-SE" smtClean="0"/>
              <a:t>‹#›</a:t>
            </a:fld>
            <a:endParaRPr lang="sv-SE"/>
          </a:p>
        </p:txBody>
      </p:sp>
    </p:spTree>
    <p:extLst>
      <p:ext uri="{BB962C8B-B14F-4D97-AF65-F5344CB8AC3E}">
        <p14:creationId xmlns:p14="http://schemas.microsoft.com/office/powerpoint/2010/main" val="300662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1</a:t>
            </a:fld>
            <a:endParaRPr lang="sv-SE"/>
          </a:p>
        </p:txBody>
      </p:sp>
    </p:spTree>
    <p:extLst>
      <p:ext uri="{BB962C8B-B14F-4D97-AF65-F5344CB8AC3E}">
        <p14:creationId xmlns:p14="http://schemas.microsoft.com/office/powerpoint/2010/main" val="108220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10</a:t>
            </a:fld>
            <a:endParaRPr lang="sv-SE"/>
          </a:p>
        </p:txBody>
      </p:sp>
    </p:spTree>
    <p:extLst>
      <p:ext uri="{BB962C8B-B14F-4D97-AF65-F5344CB8AC3E}">
        <p14:creationId xmlns:p14="http://schemas.microsoft.com/office/powerpoint/2010/main" val="3827344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11</a:t>
            </a:fld>
            <a:endParaRPr lang="sv-SE"/>
          </a:p>
        </p:txBody>
      </p:sp>
    </p:spTree>
    <p:extLst>
      <p:ext uri="{BB962C8B-B14F-4D97-AF65-F5344CB8AC3E}">
        <p14:creationId xmlns:p14="http://schemas.microsoft.com/office/powerpoint/2010/main" val="357938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12</a:t>
            </a:fld>
            <a:endParaRPr lang="sv-SE"/>
          </a:p>
        </p:txBody>
      </p:sp>
    </p:spTree>
    <p:extLst>
      <p:ext uri="{BB962C8B-B14F-4D97-AF65-F5344CB8AC3E}">
        <p14:creationId xmlns:p14="http://schemas.microsoft.com/office/powerpoint/2010/main" val="1738249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13</a:t>
            </a:fld>
            <a:endParaRPr lang="sv-SE"/>
          </a:p>
        </p:txBody>
      </p:sp>
    </p:spTree>
    <p:extLst>
      <p:ext uri="{BB962C8B-B14F-4D97-AF65-F5344CB8AC3E}">
        <p14:creationId xmlns:p14="http://schemas.microsoft.com/office/powerpoint/2010/main" val="123582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14</a:t>
            </a:fld>
            <a:endParaRPr lang="sv-SE"/>
          </a:p>
        </p:txBody>
      </p:sp>
    </p:spTree>
    <p:extLst>
      <p:ext uri="{BB962C8B-B14F-4D97-AF65-F5344CB8AC3E}">
        <p14:creationId xmlns:p14="http://schemas.microsoft.com/office/powerpoint/2010/main" val="3121720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15</a:t>
            </a:fld>
            <a:endParaRPr lang="sv-SE"/>
          </a:p>
        </p:txBody>
      </p:sp>
    </p:spTree>
    <p:extLst>
      <p:ext uri="{BB962C8B-B14F-4D97-AF65-F5344CB8AC3E}">
        <p14:creationId xmlns:p14="http://schemas.microsoft.com/office/powerpoint/2010/main" val="394982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16</a:t>
            </a:fld>
            <a:endParaRPr lang="sv-SE"/>
          </a:p>
        </p:txBody>
      </p:sp>
    </p:spTree>
    <p:extLst>
      <p:ext uri="{BB962C8B-B14F-4D97-AF65-F5344CB8AC3E}">
        <p14:creationId xmlns:p14="http://schemas.microsoft.com/office/powerpoint/2010/main" val="1837327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17</a:t>
            </a:fld>
            <a:endParaRPr lang="sv-SE"/>
          </a:p>
        </p:txBody>
      </p:sp>
    </p:spTree>
    <p:extLst>
      <p:ext uri="{BB962C8B-B14F-4D97-AF65-F5344CB8AC3E}">
        <p14:creationId xmlns:p14="http://schemas.microsoft.com/office/powerpoint/2010/main" val="266987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18</a:t>
            </a:fld>
            <a:endParaRPr lang="sv-SE"/>
          </a:p>
        </p:txBody>
      </p:sp>
    </p:spTree>
    <p:extLst>
      <p:ext uri="{BB962C8B-B14F-4D97-AF65-F5344CB8AC3E}">
        <p14:creationId xmlns:p14="http://schemas.microsoft.com/office/powerpoint/2010/main" val="1022625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19</a:t>
            </a:fld>
            <a:endParaRPr lang="sv-SE"/>
          </a:p>
        </p:txBody>
      </p:sp>
    </p:spTree>
    <p:extLst>
      <p:ext uri="{BB962C8B-B14F-4D97-AF65-F5344CB8AC3E}">
        <p14:creationId xmlns:p14="http://schemas.microsoft.com/office/powerpoint/2010/main" val="248287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a:t>
            </a:fld>
            <a:endParaRPr lang="sv-SE"/>
          </a:p>
        </p:txBody>
      </p:sp>
    </p:spTree>
    <p:extLst>
      <p:ext uri="{BB962C8B-B14F-4D97-AF65-F5344CB8AC3E}">
        <p14:creationId xmlns:p14="http://schemas.microsoft.com/office/powerpoint/2010/main" val="1717567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20</a:t>
            </a:fld>
            <a:endParaRPr lang="sv-SE"/>
          </a:p>
        </p:txBody>
      </p:sp>
    </p:spTree>
    <p:extLst>
      <p:ext uri="{BB962C8B-B14F-4D97-AF65-F5344CB8AC3E}">
        <p14:creationId xmlns:p14="http://schemas.microsoft.com/office/powerpoint/2010/main" val="288956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21</a:t>
            </a:fld>
            <a:endParaRPr lang="sv-SE"/>
          </a:p>
        </p:txBody>
      </p:sp>
    </p:spTree>
    <p:extLst>
      <p:ext uri="{BB962C8B-B14F-4D97-AF65-F5344CB8AC3E}">
        <p14:creationId xmlns:p14="http://schemas.microsoft.com/office/powerpoint/2010/main" val="2954233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22</a:t>
            </a:fld>
            <a:endParaRPr lang="sv-SE"/>
          </a:p>
        </p:txBody>
      </p:sp>
    </p:spTree>
    <p:extLst>
      <p:ext uri="{BB962C8B-B14F-4D97-AF65-F5344CB8AC3E}">
        <p14:creationId xmlns:p14="http://schemas.microsoft.com/office/powerpoint/2010/main" val="928388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23</a:t>
            </a:fld>
            <a:endParaRPr lang="sv-SE"/>
          </a:p>
        </p:txBody>
      </p:sp>
    </p:spTree>
    <p:extLst>
      <p:ext uri="{BB962C8B-B14F-4D97-AF65-F5344CB8AC3E}">
        <p14:creationId xmlns:p14="http://schemas.microsoft.com/office/powerpoint/2010/main" val="2443100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24</a:t>
            </a:fld>
            <a:endParaRPr lang="sv-SE"/>
          </a:p>
        </p:txBody>
      </p:sp>
    </p:spTree>
    <p:extLst>
      <p:ext uri="{BB962C8B-B14F-4D97-AF65-F5344CB8AC3E}">
        <p14:creationId xmlns:p14="http://schemas.microsoft.com/office/powerpoint/2010/main" val="4043704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25</a:t>
            </a:fld>
            <a:endParaRPr lang="sv-SE"/>
          </a:p>
        </p:txBody>
      </p:sp>
    </p:spTree>
    <p:extLst>
      <p:ext uri="{BB962C8B-B14F-4D97-AF65-F5344CB8AC3E}">
        <p14:creationId xmlns:p14="http://schemas.microsoft.com/office/powerpoint/2010/main" val="1939643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26</a:t>
            </a:fld>
            <a:endParaRPr lang="sv-SE"/>
          </a:p>
        </p:txBody>
      </p:sp>
    </p:spTree>
    <p:extLst>
      <p:ext uri="{BB962C8B-B14F-4D97-AF65-F5344CB8AC3E}">
        <p14:creationId xmlns:p14="http://schemas.microsoft.com/office/powerpoint/2010/main" val="178183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27</a:t>
            </a:fld>
            <a:endParaRPr lang="sv-SE"/>
          </a:p>
        </p:txBody>
      </p:sp>
    </p:spTree>
    <p:extLst>
      <p:ext uri="{BB962C8B-B14F-4D97-AF65-F5344CB8AC3E}">
        <p14:creationId xmlns:p14="http://schemas.microsoft.com/office/powerpoint/2010/main" val="726680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28</a:t>
            </a:fld>
            <a:endParaRPr lang="sv-SE"/>
          </a:p>
        </p:txBody>
      </p:sp>
    </p:spTree>
    <p:extLst>
      <p:ext uri="{BB962C8B-B14F-4D97-AF65-F5344CB8AC3E}">
        <p14:creationId xmlns:p14="http://schemas.microsoft.com/office/powerpoint/2010/main" val="2008039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29</a:t>
            </a:fld>
            <a:endParaRPr lang="sv-SE"/>
          </a:p>
        </p:txBody>
      </p:sp>
    </p:spTree>
    <p:extLst>
      <p:ext uri="{BB962C8B-B14F-4D97-AF65-F5344CB8AC3E}">
        <p14:creationId xmlns:p14="http://schemas.microsoft.com/office/powerpoint/2010/main" val="45511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3</a:t>
            </a:fld>
            <a:endParaRPr lang="sv-SE"/>
          </a:p>
        </p:txBody>
      </p:sp>
    </p:spTree>
    <p:extLst>
      <p:ext uri="{BB962C8B-B14F-4D97-AF65-F5344CB8AC3E}">
        <p14:creationId xmlns:p14="http://schemas.microsoft.com/office/powerpoint/2010/main" val="1419379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B71A46B-5AFC-4173-AB1B-E6E12EEF336D}" type="slidenum">
              <a:rPr lang="sv-SE" smtClean="0"/>
              <a:t>30</a:t>
            </a:fld>
            <a:endParaRPr lang="sv-SE"/>
          </a:p>
        </p:txBody>
      </p:sp>
    </p:spTree>
    <p:extLst>
      <p:ext uri="{BB962C8B-B14F-4D97-AF65-F5344CB8AC3E}">
        <p14:creationId xmlns:p14="http://schemas.microsoft.com/office/powerpoint/2010/main" val="3179897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B71A46B-5AFC-4173-AB1B-E6E12EEF336D}" type="slidenum">
              <a:rPr lang="sv-SE" smtClean="0"/>
              <a:t>31</a:t>
            </a:fld>
            <a:endParaRPr lang="sv-SE"/>
          </a:p>
        </p:txBody>
      </p:sp>
    </p:spTree>
    <p:extLst>
      <p:ext uri="{BB962C8B-B14F-4D97-AF65-F5344CB8AC3E}">
        <p14:creationId xmlns:p14="http://schemas.microsoft.com/office/powerpoint/2010/main" val="17230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4</a:t>
            </a:fld>
            <a:endParaRPr lang="sv-SE"/>
          </a:p>
        </p:txBody>
      </p:sp>
    </p:spTree>
    <p:extLst>
      <p:ext uri="{BB962C8B-B14F-4D97-AF65-F5344CB8AC3E}">
        <p14:creationId xmlns:p14="http://schemas.microsoft.com/office/powerpoint/2010/main" val="410260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5</a:t>
            </a:fld>
            <a:endParaRPr lang="sv-SE"/>
          </a:p>
        </p:txBody>
      </p:sp>
    </p:spTree>
    <p:extLst>
      <p:ext uri="{BB962C8B-B14F-4D97-AF65-F5344CB8AC3E}">
        <p14:creationId xmlns:p14="http://schemas.microsoft.com/office/powerpoint/2010/main" val="80510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6</a:t>
            </a:fld>
            <a:endParaRPr lang="sv-SE"/>
          </a:p>
        </p:txBody>
      </p:sp>
    </p:spTree>
    <p:extLst>
      <p:ext uri="{BB962C8B-B14F-4D97-AF65-F5344CB8AC3E}">
        <p14:creationId xmlns:p14="http://schemas.microsoft.com/office/powerpoint/2010/main" val="178238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Bef>
                <a:spcPts val="1200"/>
              </a:spcBef>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B71A46B-5AFC-4173-AB1B-E6E12EEF336D}" type="slidenum">
              <a:rPr lang="sv-SE" smtClean="0"/>
              <a:t>7</a:t>
            </a:fld>
            <a:endParaRPr lang="sv-SE"/>
          </a:p>
        </p:txBody>
      </p:sp>
    </p:spTree>
    <p:extLst>
      <p:ext uri="{BB962C8B-B14F-4D97-AF65-F5344CB8AC3E}">
        <p14:creationId xmlns:p14="http://schemas.microsoft.com/office/powerpoint/2010/main" val="417628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8</a:t>
            </a:fld>
            <a:endParaRPr lang="sv-SE"/>
          </a:p>
        </p:txBody>
      </p:sp>
    </p:spTree>
    <p:extLst>
      <p:ext uri="{BB962C8B-B14F-4D97-AF65-F5344CB8AC3E}">
        <p14:creationId xmlns:p14="http://schemas.microsoft.com/office/powerpoint/2010/main" val="211286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B71A46B-5AFC-4173-AB1B-E6E12EEF336D}" type="slidenum">
              <a:rPr lang="sv-SE" smtClean="0"/>
              <a:t>9</a:t>
            </a:fld>
            <a:endParaRPr lang="sv-SE"/>
          </a:p>
        </p:txBody>
      </p:sp>
    </p:spTree>
    <p:extLst>
      <p:ext uri="{BB962C8B-B14F-4D97-AF65-F5344CB8AC3E}">
        <p14:creationId xmlns:p14="http://schemas.microsoft.com/office/powerpoint/2010/main" val="120411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09600" y="1618130"/>
            <a:ext cx="9144000" cy="2387600"/>
          </a:xfrm>
        </p:spPr>
        <p:txBody>
          <a:bodyPr anchor="b">
            <a:normAutofit/>
          </a:bodyPr>
          <a:lstStyle>
            <a:lvl1pPr algn="l">
              <a:defRPr sz="5000" spc="-100" baseline="0">
                <a:solidFill>
                  <a:schemeClr val="accent3"/>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09600" y="4239582"/>
            <a:ext cx="91440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textruta 9">
            <a:extLst>
              <a:ext uri="{FF2B5EF4-FFF2-40B4-BE49-F238E27FC236}">
                <a16:creationId xmlns:a16="http://schemas.microsoft.com/office/drawing/2014/main" id="{2A9FA0D8-9DA4-51C0-0E25-AFF46EF2F396}"/>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bg1"/>
                </a:solidFill>
              </a:rPr>
              <a:t>SPSM</a:t>
            </a:r>
          </a:p>
        </p:txBody>
      </p:sp>
      <p:sp>
        <p:nvSpPr>
          <p:cNvPr id="5" name="Platshållare för sidfot 4">
            <a:extLst>
              <a:ext uri="{FF2B5EF4-FFF2-40B4-BE49-F238E27FC236}">
                <a16:creationId xmlns:a16="http://schemas.microsoft.com/office/drawing/2014/main" id="{AE3526BF-527A-AD3B-BC61-794DD91D167A}"/>
              </a:ext>
            </a:extLst>
          </p:cNvPr>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a:extLst>
              <a:ext uri="{FF2B5EF4-FFF2-40B4-BE49-F238E27FC236}">
                <a16:creationId xmlns:a16="http://schemas.microsoft.com/office/drawing/2014/main" id="{ACFC1620-3F6E-7D25-8E88-C4981877F21F}"/>
              </a:ext>
            </a:extLst>
          </p:cNvPr>
          <p:cNvSpPr>
            <a:spLocks noGrp="1"/>
          </p:cNvSpPr>
          <p:nvPr>
            <p:ph type="dt" sz="half" idx="10"/>
          </p:nvPr>
        </p:nvSpPr>
        <p:spPr/>
        <p:txBody>
          <a:bodyPr/>
          <a:lstStyle>
            <a:lvl1pPr>
              <a:defRPr>
                <a:solidFill>
                  <a:schemeClr val="bg1"/>
                </a:solidFill>
              </a:defRPr>
            </a:lvl1pPr>
          </a:lstStyle>
          <a:p>
            <a:fld id="{3F66EE02-5EC5-4133-A299-EA8B87A0472D}" type="datetimeFigureOut">
              <a:rPr lang="sv-SE" smtClean="0"/>
              <a:pPr/>
              <a:t>2023-11-18</a:t>
            </a:fld>
            <a:endParaRPr lang="sv-SE"/>
          </a:p>
        </p:txBody>
      </p:sp>
      <p:sp>
        <p:nvSpPr>
          <p:cNvPr id="6" name="Platshållare för bildnummer 5">
            <a:extLst>
              <a:ext uri="{FF2B5EF4-FFF2-40B4-BE49-F238E27FC236}">
                <a16:creationId xmlns:a16="http://schemas.microsoft.com/office/drawing/2014/main" id="{1ADA811E-BDA2-C7BF-892E-83BC147E3334}"/>
              </a:ext>
            </a:extLst>
          </p:cNvPr>
          <p:cNvSpPr>
            <a:spLocks noGrp="1"/>
          </p:cNvSpPr>
          <p:nvPr>
            <p:ph type="sldNum" sz="quarter" idx="12"/>
          </p:nvPr>
        </p:nvSpPr>
        <p:spPr/>
        <p:txBody>
          <a:bodyPr/>
          <a:lstStyle>
            <a:lvl1pPr>
              <a:defRPr>
                <a:solidFill>
                  <a:schemeClr val="bg1"/>
                </a:solidFill>
              </a:defRPr>
            </a:lvl1pPr>
          </a:lstStyle>
          <a:p>
            <a:fld id="{182FD58A-E386-4DDC-A617-44C671F00123}" type="slidenum">
              <a:rPr lang="sv-SE" smtClean="0"/>
              <a:pPr/>
              <a:t>‹#›</a:t>
            </a:fld>
            <a:endParaRPr lang="sv-SE"/>
          </a:p>
        </p:txBody>
      </p:sp>
      <p:cxnSp>
        <p:nvCxnSpPr>
          <p:cNvPr id="12" name="Rak koppling 11">
            <a:extLst>
              <a:ext uri="{FF2B5EF4-FFF2-40B4-BE49-F238E27FC236}">
                <a16:creationId xmlns:a16="http://schemas.microsoft.com/office/drawing/2014/main" id="{C8706E43-39FF-C34A-7AD5-ECF38BBB4AAE}"/>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42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2AE9B8-65FD-DBD6-6BDA-810C7B329FCB}"/>
              </a:ext>
            </a:extLst>
          </p:cNvPr>
          <p:cNvSpPr>
            <a:spLocks noGrp="1"/>
          </p:cNvSpPr>
          <p:nvPr>
            <p:ph type="title"/>
          </p:nvPr>
        </p:nvSpPr>
        <p:spPr/>
        <p:txBody>
          <a:bodyPr anchor="b" anchorCtr="0"/>
          <a:lstStyle/>
          <a:p>
            <a:r>
              <a:rPr lang="sv-SE"/>
              <a:t>Klicka här för att ändra mall för rubrikformat</a:t>
            </a:r>
            <a:endParaRPr lang="sv-SE" dirty="0"/>
          </a:p>
        </p:txBody>
      </p:sp>
      <p:sp>
        <p:nvSpPr>
          <p:cNvPr id="3" name="Platshållare för datum 2">
            <a:extLst>
              <a:ext uri="{FF2B5EF4-FFF2-40B4-BE49-F238E27FC236}">
                <a16:creationId xmlns:a16="http://schemas.microsoft.com/office/drawing/2014/main" id="{47BAE95B-2559-ED1B-6634-A3474D45E63E}"/>
              </a:ext>
            </a:extLst>
          </p:cNvPr>
          <p:cNvSpPr>
            <a:spLocks noGrp="1"/>
          </p:cNvSpPr>
          <p:nvPr>
            <p:ph type="dt" sz="half" idx="10"/>
          </p:nvPr>
        </p:nvSpPr>
        <p:spPr/>
        <p:txBody>
          <a:bodyPr/>
          <a:lstStyle/>
          <a:p>
            <a:fld id="{3F66EE02-5EC5-4133-A299-EA8B87A0472D}" type="datetimeFigureOut">
              <a:rPr lang="sv-SE" smtClean="0"/>
              <a:t>2023-11-18</a:t>
            </a:fld>
            <a:endParaRPr lang="sv-SE"/>
          </a:p>
        </p:txBody>
      </p:sp>
      <p:sp>
        <p:nvSpPr>
          <p:cNvPr id="4" name="Platshållare för sidfot 3">
            <a:extLst>
              <a:ext uri="{FF2B5EF4-FFF2-40B4-BE49-F238E27FC236}">
                <a16:creationId xmlns:a16="http://schemas.microsoft.com/office/drawing/2014/main" id="{F25A6EB3-5C64-4BC3-F7B0-1B6EE264965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4D93293C-520A-B801-0EC1-07E90501E3C8}"/>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297519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2"/>
        </a:solidFill>
        <a:effectLst/>
      </p:bgPr>
    </p:bg>
    <p:spTree>
      <p:nvGrpSpPr>
        <p:cNvPr id="1" name=""/>
        <p:cNvGrpSpPr/>
        <p:nvPr/>
      </p:nvGrpSpPr>
      <p:grpSpPr>
        <a:xfrm>
          <a:off x="0" y="0"/>
          <a:ext cx="0" cy="0"/>
          <a:chOff x="0" y="0"/>
          <a:chExt cx="0" cy="0"/>
        </a:xfrm>
      </p:grpSpPr>
      <p:pic>
        <p:nvPicPr>
          <p:cNvPr id="12" name="Bildobjekt 11" descr="Logotyp neg">
            <a:extLst>
              <a:ext uri="{FF2B5EF4-FFF2-40B4-BE49-F238E27FC236}">
                <a16:creationId xmlns:a16="http://schemas.microsoft.com/office/drawing/2014/main" id="{7FE0679A-3D5D-7146-29D6-DB3F443B0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853" y="2409826"/>
            <a:ext cx="4162295" cy="1514427"/>
          </a:xfrm>
          <a:prstGeom prst="rect">
            <a:avLst/>
          </a:prstGeom>
        </p:spPr>
      </p:pic>
    </p:spTree>
    <p:extLst>
      <p:ext uri="{BB962C8B-B14F-4D97-AF65-F5344CB8AC3E}">
        <p14:creationId xmlns:p14="http://schemas.microsoft.com/office/powerpoint/2010/main" val="62863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med plats för bild">
    <p:bg>
      <p:bgPr>
        <a:solidFill>
          <a:schemeClr val="accent2"/>
        </a:solidFill>
        <a:effectLst/>
      </p:bgPr>
    </p:bg>
    <p:spTree>
      <p:nvGrpSpPr>
        <p:cNvPr id="1" name=""/>
        <p:cNvGrpSpPr/>
        <p:nvPr/>
      </p:nvGrpSpPr>
      <p:grpSpPr>
        <a:xfrm>
          <a:off x="0" y="0"/>
          <a:ext cx="0" cy="0"/>
          <a:chOff x="0" y="0"/>
          <a:chExt cx="0" cy="0"/>
        </a:xfrm>
      </p:grpSpPr>
      <p:pic>
        <p:nvPicPr>
          <p:cNvPr id="16" name="Bildobjekt 15" descr="Logotyp neg">
            <a:extLst>
              <a:ext uri="{FF2B5EF4-FFF2-40B4-BE49-F238E27FC236}">
                <a16:creationId xmlns:a16="http://schemas.microsoft.com/office/drawing/2014/main" id="{C869CC7C-67C3-BEBC-6DC8-6E2ED04F48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268" y="272997"/>
            <a:ext cx="1300988" cy="465317"/>
          </a:xfrm>
          <a:prstGeom prst="rect">
            <a:avLst/>
          </a:prstGeom>
        </p:spPr>
      </p:pic>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18744" y="976059"/>
            <a:ext cx="5297424" cy="2387600"/>
          </a:xfrm>
        </p:spPr>
        <p:txBody>
          <a:bodyPr anchor="b">
            <a:normAutofit/>
          </a:bodyPr>
          <a:lstStyle>
            <a:lvl1pPr algn="l">
              <a:defRPr sz="5000" spc="-100" baseline="0">
                <a:solidFill>
                  <a:schemeClr val="accent3"/>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58368" y="3574606"/>
            <a:ext cx="52578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Platshållare för bild 9">
            <a:extLst>
              <a:ext uri="{FF2B5EF4-FFF2-40B4-BE49-F238E27FC236}">
                <a16:creationId xmlns:a16="http://schemas.microsoft.com/office/drawing/2014/main" id="{B3A0D017-C2AD-5F08-B3AA-11B06F7A3357}"/>
              </a:ext>
            </a:extLst>
          </p:cNvPr>
          <p:cNvSpPr>
            <a:spLocks noGrp="1"/>
          </p:cNvSpPr>
          <p:nvPr>
            <p:ph type="pic" sz="quarter" idx="13"/>
          </p:nvPr>
        </p:nvSpPr>
        <p:spPr>
          <a:xfrm>
            <a:off x="6199188" y="0"/>
            <a:ext cx="5992812" cy="6856413"/>
          </a:xfrm>
        </p:spPr>
        <p:txBody>
          <a:bodyPr/>
          <a:lstStyle/>
          <a:p>
            <a:r>
              <a:rPr lang="sv-SE"/>
              <a:t>Klicka på ikonen för att lägga till en bild</a:t>
            </a:r>
          </a:p>
        </p:txBody>
      </p:sp>
    </p:spTree>
    <p:extLst>
      <p:ext uri="{BB962C8B-B14F-4D97-AF65-F5344CB8AC3E}">
        <p14:creationId xmlns:p14="http://schemas.microsoft.com/office/powerpoint/2010/main" val="67058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ljus">
    <p:bg>
      <p:bgPr>
        <a:solidFill>
          <a:srgbClr val="FEF4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09600" y="1618130"/>
            <a:ext cx="9144000" cy="2387600"/>
          </a:xfrm>
        </p:spPr>
        <p:txBody>
          <a:bodyPr anchor="b">
            <a:normAutofit/>
          </a:bodyPr>
          <a:lstStyle>
            <a:lvl1pPr algn="l">
              <a:defRPr sz="5000" spc="-100" baseline="0">
                <a:solidFill>
                  <a:schemeClr val="accent2"/>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09600" y="4239582"/>
            <a:ext cx="9144000" cy="1655762"/>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textruta 9">
            <a:extLst>
              <a:ext uri="{FF2B5EF4-FFF2-40B4-BE49-F238E27FC236}">
                <a16:creationId xmlns:a16="http://schemas.microsoft.com/office/drawing/2014/main" id="{2A9FA0D8-9DA4-51C0-0E25-AFF46EF2F396}"/>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tx1"/>
                </a:solidFill>
              </a:rPr>
              <a:t>SPSM</a:t>
            </a:r>
          </a:p>
        </p:txBody>
      </p:sp>
      <p:sp>
        <p:nvSpPr>
          <p:cNvPr id="5" name="Platshållare för sidfot 4">
            <a:extLst>
              <a:ext uri="{FF2B5EF4-FFF2-40B4-BE49-F238E27FC236}">
                <a16:creationId xmlns:a16="http://schemas.microsoft.com/office/drawing/2014/main" id="{AE3526BF-527A-AD3B-BC61-794DD91D167A}"/>
              </a:ext>
            </a:extLst>
          </p:cNvPr>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a:extLst>
              <a:ext uri="{FF2B5EF4-FFF2-40B4-BE49-F238E27FC236}">
                <a16:creationId xmlns:a16="http://schemas.microsoft.com/office/drawing/2014/main" id="{ACFC1620-3F6E-7D25-8E88-C4981877F21F}"/>
              </a:ext>
            </a:extLst>
          </p:cNvPr>
          <p:cNvSpPr>
            <a:spLocks noGrp="1"/>
          </p:cNvSpPr>
          <p:nvPr>
            <p:ph type="dt" sz="half" idx="10"/>
          </p:nvPr>
        </p:nvSpPr>
        <p:spPr/>
        <p:txBody>
          <a:bodyPr/>
          <a:lstStyle>
            <a:lvl1pPr>
              <a:defRPr>
                <a:solidFill>
                  <a:schemeClr val="tx1"/>
                </a:solidFill>
              </a:defRPr>
            </a:lvl1pPr>
          </a:lstStyle>
          <a:p>
            <a:fld id="{3F66EE02-5EC5-4133-A299-EA8B87A0472D}" type="datetimeFigureOut">
              <a:rPr lang="sv-SE" smtClean="0"/>
              <a:pPr/>
              <a:t>2023-11-18</a:t>
            </a:fld>
            <a:endParaRPr lang="sv-SE"/>
          </a:p>
        </p:txBody>
      </p:sp>
      <p:sp>
        <p:nvSpPr>
          <p:cNvPr id="6" name="Platshållare för bildnummer 5">
            <a:extLst>
              <a:ext uri="{FF2B5EF4-FFF2-40B4-BE49-F238E27FC236}">
                <a16:creationId xmlns:a16="http://schemas.microsoft.com/office/drawing/2014/main" id="{1ADA811E-BDA2-C7BF-892E-83BC147E3334}"/>
              </a:ext>
            </a:extLst>
          </p:cNvPr>
          <p:cNvSpPr>
            <a:spLocks noGrp="1"/>
          </p:cNvSpPr>
          <p:nvPr>
            <p:ph type="sldNum" sz="quarter" idx="12"/>
          </p:nvPr>
        </p:nvSpPr>
        <p:spPr/>
        <p:txBody>
          <a:bodyPr/>
          <a:lstStyle>
            <a:lvl1pPr>
              <a:defRPr>
                <a:solidFill>
                  <a:schemeClr val="tx1"/>
                </a:solidFill>
              </a:defRPr>
            </a:lvl1pPr>
          </a:lstStyle>
          <a:p>
            <a:fld id="{182FD58A-E386-4DDC-A617-44C671F00123}" type="slidenum">
              <a:rPr lang="sv-SE" smtClean="0"/>
              <a:pPr/>
              <a:t>‹#›</a:t>
            </a:fld>
            <a:endParaRPr lang="sv-SE"/>
          </a:p>
        </p:txBody>
      </p:sp>
      <p:cxnSp>
        <p:nvCxnSpPr>
          <p:cNvPr id="9" name="Rak koppling 8">
            <a:extLst>
              <a:ext uri="{FF2B5EF4-FFF2-40B4-BE49-F238E27FC236}">
                <a16:creationId xmlns:a16="http://schemas.microsoft.com/office/drawing/2014/main" id="{FAB32D74-AD02-CF67-6DAA-68C0F97CDAD8}"/>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13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ljus med plats för bild">
    <p:bg>
      <p:bgPr>
        <a:solidFill>
          <a:srgbClr val="FEF4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FD3E2-313C-E9AC-F633-6B3F2F92FB01}"/>
              </a:ext>
            </a:extLst>
          </p:cNvPr>
          <p:cNvSpPr>
            <a:spLocks noGrp="1"/>
          </p:cNvSpPr>
          <p:nvPr>
            <p:ph type="ctrTitle"/>
          </p:nvPr>
        </p:nvSpPr>
        <p:spPr>
          <a:xfrm>
            <a:off x="676275" y="902025"/>
            <a:ext cx="5295901" cy="1655759"/>
          </a:xfrm>
        </p:spPr>
        <p:txBody>
          <a:bodyPr anchor="b" anchorCtr="0">
            <a:normAutofit/>
          </a:bodyPr>
          <a:lstStyle>
            <a:lvl1pPr algn="l">
              <a:defRPr sz="3500" spc="-100" baseline="0">
                <a:solidFill>
                  <a:schemeClr val="accent2"/>
                </a:solidFill>
              </a:defRPr>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DBB8D4A9-8EE5-32FA-5130-AC00C40869A3}"/>
              </a:ext>
            </a:extLst>
          </p:cNvPr>
          <p:cNvSpPr>
            <a:spLocks noGrp="1"/>
          </p:cNvSpPr>
          <p:nvPr>
            <p:ph type="subTitle" idx="1"/>
          </p:nvPr>
        </p:nvSpPr>
        <p:spPr>
          <a:xfrm>
            <a:off x="666750" y="2677482"/>
            <a:ext cx="5295900" cy="1655762"/>
          </a:xfrm>
        </p:spPr>
        <p:txBody>
          <a:bodyPr>
            <a:normAutofit/>
          </a:bodyPr>
          <a:lstStyle>
            <a:lvl1pPr marL="0" indent="0" algn="l">
              <a:buNone/>
              <a:defRPr sz="1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textruta 9">
            <a:extLst>
              <a:ext uri="{FF2B5EF4-FFF2-40B4-BE49-F238E27FC236}">
                <a16:creationId xmlns:a16="http://schemas.microsoft.com/office/drawing/2014/main" id="{2A9FA0D8-9DA4-51C0-0E25-AFF46EF2F396}"/>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tx1"/>
                </a:solidFill>
              </a:rPr>
              <a:t>SPSM</a:t>
            </a:r>
          </a:p>
        </p:txBody>
      </p:sp>
      <p:sp>
        <p:nvSpPr>
          <p:cNvPr id="5" name="Platshållare för sidfot 4">
            <a:extLst>
              <a:ext uri="{FF2B5EF4-FFF2-40B4-BE49-F238E27FC236}">
                <a16:creationId xmlns:a16="http://schemas.microsoft.com/office/drawing/2014/main" id="{AE3526BF-527A-AD3B-BC61-794DD91D167A}"/>
              </a:ext>
            </a:extLst>
          </p:cNvPr>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a:extLst>
              <a:ext uri="{FF2B5EF4-FFF2-40B4-BE49-F238E27FC236}">
                <a16:creationId xmlns:a16="http://schemas.microsoft.com/office/drawing/2014/main" id="{ACFC1620-3F6E-7D25-8E88-C4981877F21F}"/>
              </a:ext>
            </a:extLst>
          </p:cNvPr>
          <p:cNvSpPr>
            <a:spLocks noGrp="1"/>
          </p:cNvSpPr>
          <p:nvPr>
            <p:ph type="dt" sz="half" idx="10"/>
          </p:nvPr>
        </p:nvSpPr>
        <p:spPr/>
        <p:txBody>
          <a:bodyPr/>
          <a:lstStyle>
            <a:lvl1pPr>
              <a:defRPr>
                <a:solidFill>
                  <a:schemeClr val="tx1"/>
                </a:solidFill>
              </a:defRPr>
            </a:lvl1pPr>
          </a:lstStyle>
          <a:p>
            <a:fld id="{3F66EE02-5EC5-4133-A299-EA8B87A0472D}" type="datetimeFigureOut">
              <a:rPr lang="sv-SE" smtClean="0"/>
              <a:pPr/>
              <a:t>2023-11-18</a:t>
            </a:fld>
            <a:endParaRPr lang="sv-SE"/>
          </a:p>
        </p:txBody>
      </p:sp>
      <p:sp>
        <p:nvSpPr>
          <p:cNvPr id="6" name="Platshållare för bildnummer 5">
            <a:extLst>
              <a:ext uri="{FF2B5EF4-FFF2-40B4-BE49-F238E27FC236}">
                <a16:creationId xmlns:a16="http://schemas.microsoft.com/office/drawing/2014/main" id="{1ADA811E-BDA2-C7BF-892E-83BC147E3334}"/>
              </a:ext>
            </a:extLst>
          </p:cNvPr>
          <p:cNvSpPr>
            <a:spLocks noGrp="1"/>
          </p:cNvSpPr>
          <p:nvPr>
            <p:ph type="sldNum" sz="quarter" idx="12"/>
          </p:nvPr>
        </p:nvSpPr>
        <p:spPr/>
        <p:txBody>
          <a:bodyPr/>
          <a:lstStyle>
            <a:lvl1pPr>
              <a:defRPr>
                <a:solidFill>
                  <a:schemeClr val="tx1"/>
                </a:solidFill>
              </a:defRPr>
            </a:lvl1pPr>
          </a:lstStyle>
          <a:p>
            <a:fld id="{182FD58A-E386-4DDC-A617-44C671F00123}" type="slidenum">
              <a:rPr lang="sv-SE" smtClean="0"/>
              <a:pPr/>
              <a:t>‹#›</a:t>
            </a:fld>
            <a:endParaRPr lang="sv-SE"/>
          </a:p>
        </p:txBody>
      </p:sp>
      <p:sp>
        <p:nvSpPr>
          <p:cNvPr id="16" name="Platshållare för bild 15">
            <a:extLst>
              <a:ext uri="{FF2B5EF4-FFF2-40B4-BE49-F238E27FC236}">
                <a16:creationId xmlns:a16="http://schemas.microsoft.com/office/drawing/2014/main" id="{7B641397-B6BE-747F-FBBA-908F8ECD5F65}"/>
              </a:ext>
            </a:extLst>
          </p:cNvPr>
          <p:cNvSpPr>
            <a:spLocks noGrp="1"/>
          </p:cNvSpPr>
          <p:nvPr>
            <p:ph type="pic" sz="quarter" idx="13"/>
          </p:nvPr>
        </p:nvSpPr>
        <p:spPr>
          <a:xfrm>
            <a:off x="6200775" y="647700"/>
            <a:ext cx="5200650" cy="5800725"/>
          </a:xfrm>
        </p:spPr>
        <p:txBody>
          <a:bodyPr/>
          <a:lstStyle/>
          <a:p>
            <a:r>
              <a:rPr lang="sv-SE"/>
              <a:t>Klicka på ikonen för att lägga till en bild</a:t>
            </a:r>
          </a:p>
        </p:txBody>
      </p:sp>
      <p:cxnSp>
        <p:nvCxnSpPr>
          <p:cNvPr id="9" name="Rak koppling 8">
            <a:extLst>
              <a:ext uri="{FF2B5EF4-FFF2-40B4-BE49-F238E27FC236}">
                <a16:creationId xmlns:a16="http://schemas.microsoft.com/office/drawing/2014/main" id="{FAB32D74-AD02-CF67-6DAA-68C0F97CDAD8}"/>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99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och beskrivning">
    <p:bg>
      <p:bgPr>
        <a:solidFill>
          <a:srgbClr val="FEF4F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2AE9B8-65FD-DBD6-6BDA-810C7B329FCB}"/>
              </a:ext>
            </a:extLst>
          </p:cNvPr>
          <p:cNvSpPr>
            <a:spLocks noGrp="1"/>
          </p:cNvSpPr>
          <p:nvPr>
            <p:ph type="title"/>
          </p:nvPr>
        </p:nvSpPr>
        <p:spPr>
          <a:xfrm>
            <a:off x="665372" y="5838825"/>
            <a:ext cx="10515600" cy="811612"/>
          </a:xfrm>
        </p:spPr>
        <p:txBody>
          <a:bodyPr anchor="t" anchorCtr="0">
            <a:normAutofit/>
          </a:bodyPr>
          <a:lstStyle>
            <a:lvl1pPr>
              <a:defRPr sz="1700">
                <a:solidFill>
                  <a:schemeClr val="tx1"/>
                </a:solidFill>
                <a:latin typeface="+mn-lt"/>
              </a:defRPr>
            </a:lvl1pPr>
          </a:lstStyle>
          <a:p>
            <a:r>
              <a:rPr lang="sv-SE"/>
              <a:t>Klicka här för att ändra mall för rubrikformat</a:t>
            </a:r>
            <a:endParaRPr lang="sv-SE" dirty="0"/>
          </a:p>
        </p:txBody>
      </p:sp>
      <p:sp>
        <p:nvSpPr>
          <p:cNvPr id="4" name="Platshållare för sidfot 3">
            <a:extLst>
              <a:ext uri="{FF2B5EF4-FFF2-40B4-BE49-F238E27FC236}">
                <a16:creationId xmlns:a16="http://schemas.microsoft.com/office/drawing/2014/main" id="{F25A6EB3-5C64-4BC3-F7B0-1B6EE2649655}"/>
              </a:ext>
            </a:extLst>
          </p:cNvPr>
          <p:cNvSpPr>
            <a:spLocks noGrp="1"/>
          </p:cNvSpPr>
          <p:nvPr>
            <p:ph type="ftr" sz="quarter" idx="11"/>
          </p:nvPr>
        </p:nvSpPr>
        <p:spPr/>
        <p:txBody>
          <a:bodyPr/>
          <a:lstStyle/>
          <a:p>
            <a:endParaRPr lang="sv-SE"/>
          </a:p>
        </p:txBody>
      </p:sp>
      <p:sp>
        <p:nvSpPr>
          <p:cNvPr id="3" name="Platshållare för datum 2">
            <a:extLst>
              <a:ext uri="{FF2B5EF4-FFF2-40B4-BE49-F238E27FC236}">
                <a16:creationId xmlns:a16="http://schemas.microsoft.com/office/drawing/2014/main" id="{47BAE95B-2559-ED1B-6634-A3474D45E63E}"/>
              </a:ext>
            </a:extLst>
          </p:cNvPr>
          <p:cNvSpPr>
            <a:spLocks noGrp="1"/>
          </p:cNvSpPr>
          <p:nvPr>
            <p:ph type="dt" sz="half" idx="10"/>
          </p:nvPr>
        </p:nvSpPr>
        <p:spPr/>
        <p:txBody>
          <a:bodyPr/>
          <a:lstStyle/>
          <a:p>
            <a:fld id="{3F66EE02-5EC5-4133-A299-EA8B87A0472D}" type="datetimeFigureOut">
              <a:rPr lang="sv-SE" smtClean="0"/>
              <a:t>2023-11-18</a:t>
            </a:fld>
            <a:endParaRPr lang="sv-SE"/>
          </a:p>
        </p:txBody>
      </p:sp>
      <p:sp>
        <p:nvSpPr>
          <p:cNvPr id="5" name="Platshållare för bildnummer 4">
            <a:extLst>
              <a:ext uri="{FF2B5EF4-FFF2-40B4-BE49-F238E27FC236}">
                <a16:creationId xmlns:a16="http://schemas.microsoft.com/office/drawing/2014/main" id="{4D93293C-520A-B801-0EC1-07E90501E3C8}"/>
              </a:ext>
            </a:extLst>
          </p:cNvPr>
          <p:cNvSpPr>
            <a:spLocks noGrp="1"/>
          </p:cNvSpPr>
          <p:nvPr>
            <p:ph type="sldNum" sz="quarter" idx="12"/>
          </p:nvPr>
        </p:nvSpPr>
        <p:spPr/>
        <p:txBody>
          <a:bodyPr/>
          <a:lstStyle/>
          <a:p>
            <a:fld id="{182FD58A-E386-4DDC-A617-44C671F00123}" type="slidenum">
              <a:rPr lang="sv-SE" smtClean="0"/>
              <a:t>‹#›</a:t>
            </a:fld>
            <a:endParaRPr lang="sv-SE"/>
          </a:p>
        </p:txBody>
      </p:sp>
      <p:sp>
        <p:nvSpPr>
          <p:cNvPr id="9" name="Platshållare för bild 8">
            <a:extLst>
              <a:ext uri="{FF2B5EF4-FFF2-40B4-BE49-F238E27FC236}">
                <a16:creationId xmlns:a16="http://schemas.microsoft.com/office/drawing/2014/main" id="{843BED4C-3886-08E2-BA08-9D18CB4BEAC4}"/>
              </a:ext>
            </a:extLst>
          </p:cNvPr>
          <p:cNvSpPr>
            <a:spLocks noGrp="1"/>
          </p:cNvSpPr>
          <p:nvPr>
            <p:ph type="pic" sz="quarter" idx="13"/>
          </p:nvPr>
        </p:nvSpPr>
        <p:spPr>
          <a:xfrm>
            <a:off x="762000" y="638175"/>
            <a:ext cx="10648950" cy="5057775"/>
          </a:xfrm>
        </p:spPr>
        <p:txBody>
          <a:bodyPr/>
          <a:lstStyle/>
          <a:p>
            <a:r>
              <a:rPr lang="sv-SE"/>
              <a:t>Klicka på ikonen för att lägga till en bild</a:t>
            </a:r>
          </a:p>
        </p:txBody>
      </p:sp>
    </p:spTree>
    <p:extLst>
      <p:ext uri="{BB962C8B-B14F-4D97-AF65-F5344CB8AC3E}">
        <p14:creationId xmlns:p14="http://schemas.microsoft.com/office/powerpoint/2010/main" val="152828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8E3328-DA5A-275A-20CA-6B1B96FF0CEE}"/>
              </a:ext>
            </a:extLst>
          </p:cNvPr>
          <p:cNvSpPr>
            <a:spLocks noGrp="1"/>
          </p:cNvSpPr>
          <p:nvPr>
            <p:ph type="title"/>
          </p:nvPr>
        </p:nvSpPr>
        <p:spPr/>
        <p:txBody>
          <a:bodyPr anchor="b" anchorCtr="0"/>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E8C198A-389D-9629-AAB5-B976E2E7A2BF}"/>
              </a:ext>
            </a:extLst>
          </p:cNvPr>
          <p:cNvSpPr>
            <a:spLocks noGrp="1"/>
          </p:cNvSpPr>
          <p:nvPr>
            <p:ph idx="1"/>
          </p:nvPr>
        </p:nvSpPr>
        <p:spPr>
          <a:xfrm>
            <a:off x="694865" y="2145363"/>
            <a:ext cx="10505155" cy="4352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sidfot 4">
            <a:extLst>
              <a:ext uri="{FF2B5EF4-FFF2-40B4-BE49-F238E27FC236}">
                <a16:creationId xmlns:a16="http://schemas.microsoft.com/office/drawing/2014/main" id="{8EE367FF-4B03-1CD3-187C-8B3C22287736}"/>
              </a:ext>
            </a:extLst>
          </p:cNvPr>
          <p:cNvSpPr>
            <a:spLocks noGrp="1"/>
          </p:cNvSpPr>
          <p:nvPr>
            <p:ph type="ftr" sz="quarter" idx="11"/>
          </p:nvPr>
        </p:nvSpPr>
        <p:spPr/>
        <p:txBody>
          <a:bodyPr/>
          <a:lstStyle/>
          <a:p>
            <a:endParaRPr lang="sv-SE"/>
          </a:p>
        </p:txBody>
      </p:sp>
      <p:sp>
        <p:nvSpPr>
          <p:cNvPr id="4" name="Platshållare för datum 3">
            <a:extLst>
              <a:ext uri="{FF2B5EF4-FFF2-40B4-BE49-F238E27FC236}">
                <a16:creationId xmlns:a16="http://schemas.microsoft.com/office/drawing/2014/main" id="{263AD9C2-4364-2ADA-5684-DA6246FC46CC}"/>
              </a:ext>
            </a:extLst>
          </p:cNvPr>
          <p:cNvSpPr>
            <a:spLocks noGrp="1"/>
          </p:cNvSpPr>
          <p:nvPr>
            <p:ph type="dt" sz="half" idx="10"/>
          </p:nvPr>
        </p:nvSpPr>
        <p:spPr/>
        <p:txBody>
          <a:bodyPr/>
          <a:lstStyle/>
          <a:p>
            <a:fld id="{3F66EE02-5EC5-4133-A299-EA8B87A0472D}" type="datetimeFigureOut">
              <a:rPr lang="sv-SE" smtClean="0"/>
              <a:t>2023-11-18</a:t>
            </a:fld>
            <a:endParaRPr lang="sv-SE"/>
          </a:p>
        </p:txBody>
      </p:sp>
      <p:sp>
        <p:nvSpPr>
          <p:cNvPr id="6" name="Platshållare för bildnummer 5">
            <a:extLst>
              <a:ext uri="{FF2B5EF4-FFF2-40B4-BE49-F238E27FC236}">
                <a16:creationId xmlns:a16="http://schemas.microsoft.com/office/drawing/2014/main" id="{CC5F02AD-CB08-8879-324D-E100FC42D544}"/>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72159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12F5AD-4E79-616B-35F1-57F39E51EE32}"/>
              </a:ext>
            </a:extLst>
          </p:cNvPr>
          <p:cNvSpPr>
            <a:spLocks noGrp="1"/>
          </p:cNvSpPr>
          <p:nvPr>
            <p:ph type="title"/>
          </p:nvPr>
        </p:nvSpPr>
        <p:spPr>
          <a:xfrm>
            <a:off x="684422" y="552849"/>
            <a:ext cx="10515600" cy="1325563"/>
          </a:xfrm>
        </p:spPr>
        <p:txBody>
          <a:bodyPr anchor="b" anchorCtr="0"/>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B66C5BF-94CB-B371-BD51-A6682F703F07}"/>
              </a:ext>
            </a:extLst>
          </p:cNvPr>
          <p:cNvSpPr>
            <a:spLocks noGrp="1"/>
          </p:cNvSpPr>
          <p:nvPr>
            <p:ph sz="half" idx="1"/>
          </p:nvPr>
        </p:nvSpPr>
        <p:spPr>
          <a:xfrm>
            <a:off x="695325" y="214560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240645DD-F99A-BB8D-82FE-6FACB63BAC95}"/>
              </a:ext>
            </a:extLst>
          </p:cNvPr>
          <p:cNvSpPr>
            <a:spLocks noGrp="1"/>
          </p:cNvSpPr>
          <p:nvPr>
            <p:ph sz="half" idx="2"/>
          </p:nvPr>
        </p:nvSpPr>
        <p:spPr>
          <a:xfrm>
            <a:off x="6096000" y="2145600"/>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a:extLst>
              <a:ext uri="{FF2B5EF4-FFF2-40B4-BE49-F238E27FC236}">
                <a16:creationId xmlns:a16="http://schemas.microsoft.com/office/drawing/2014/main" id="{2B4F05D4-749F-0A9B-115F-A8B98DABA15A}"/>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13733BCD-A0F9-B26C-2C10-7F99CF9ECEB8}"/>
              </a:ext>
            </a:extLst>
          </p:cNvPr>
          <p:cNvSpPr>
            <a:spLocks noGrp="1"/>
          </p:cNvSpPr>
          <p:nvPr>
            <p:ph type="dt" sz="half" idx="10"/>
          </p:nvPr>
        </p:nvSpPr>
        <p:spPr/>
        <p:txBody>
          <a:bodyPr/>
          <a:lstStyle/>
          <a:p>
            <a:fld id="{3F66EE02-5EC5-4133-A299-EA8B87A0472D}" type="datetimeFigureOut">
              <a:rPr lang="sv-SE" smtClean="0"/>
              <a:t>2023-11-18</a:t>
            </a:fld>
            <a:endParaRPr lang="sv-SE"/>
          </a:p>
        </p:txBody>
      </p:sp>
      <p:sp>
        <p:nvSpPr>
          <p:cNvPr id="7" name="Platshållare för bildnummer 6">
            <a:extLst>
              <a:ext uri="{FF2B5EF4-FFF2-40B4-BE49-F238E27FC236}">
                <a16:creationId xmlns:a16="http://schemas.microsoft.com/office/drawing/2014/main" id="{D129F30A-8DCF-1556-3B66-A16D0F53A5C6}"/>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429274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ill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12F5AD-4E79-616B-35F1-57F39E51EE32}"/>
              </a:ext>
            </a:extLst>
          </p:cNvPr>
          <p:cNvSpPr>
            <a:spLocks noGrp="1"/>
          </p:cNvSpPr>
          <p:nvPr>
            <p:ph type="title"/>
          </p:nvPr>
        </p:nvSpPr>
        <p:spPr>
          <a:xfrm>
            <a:off x="684422" y="552849"/>
            <a:ext cx="10593178" cy="1325563"/>
          </a:xfrm>
        </p:spPr>
        <p:txBody>
          <a:bodyPr anchor="b" anchorCtr="0"/>
          <a:lstStyle/>
          <a:p>
            <a:r>
              <a:rPr lang="sv-SE"/>
              <a:t>Klicka här för att ändra mall för rubrikformat</a:t>
            </a:r>
            <a:endParaRPr lang="sv-SE" dirty="0"/>
          </a:p>
        </p:txBody>
      </p:sp>
      <p:sp>
        <p:nvSpPr>
          <p:cNvPr id="9" name="Platshållare för text 8">
            <a:extLst>
              <a:ext uri="{FF2B5EF4-FFF2-40B4-BE49-F238E27FC236}">
                <a16:creationId xmlns:a16="http://schemas.microsoft.com/office/drawing/2014/main" id="{7294E77D-B4E0-89EF-3E03-FBFE5CD39F7B}"/>
              </a:ext>
            </a:extLst>
          </p:cNvPr>
          <p:cNvSpPr>
            <a:spLocks noGrp="1"/>
          </p:cNvSpPr>
          <p:nvPr>
            <p:ph type="body" sz="quarter" idx="13" hasCustomPrompt="1"/>
          </p:nvPr>
        </p:nvSpPr>
        <p:spPr>
          <a:xfrm>
            <a:off x="695325" y="2178050"/>
            <a:ext cx="5181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text här</a:t>
            </a:r>
          </a:p>
        </p:txBody>
      </p:sp>
      <p:sp>
        <p:nvSpPr>
          <p:cNvPr id="10" name="Platshållare för text 8">
            <a:extLst>
              <a:ext uri="{FF2B5EF4-FFF2-40B4-BE49-F238E27FC236}">
                <a16:creationId xmlns:a16="http://schemas.microsoft.com/office/drawing/2014/main" id="{0B48EF2D-EF9E-E831-7A4A-EC017CBE5283}"/>
              </a:ext>
            </a:extLst>
          </p:cNvPr>
          <p:cNvSpPr>
            <a:spLocks noGrp="1"/>
          </p:cNvSpPr>
          <p:nvPr>
            <p:ph type="body" sz="quarter" idx="14" hasCustomPrompt="1"/>
          </p:nvPr>
        </p:nvSpPr>
        <p:spPr>
          <a:xfrm>
            <a:off x="6096000" y="2178050"/>
            <a:ext cx="518160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text här</a:t>
            </a:r>
          </a:p>
        </p:txBody>
      </p:sp>
      <p:sp>
        <p:nvSpPr>
          <p:cNvPr id="6" name="Platshållare för sidfot 5">
            <a:extLst>
              <a:ext uri="{FF2B5EF4-FFF2-40B4-BE49-F238E27FC236}">
                <a16:creationId xmlns:a16="http://schemas.microsoft.com/office/drawing/2014/main" id="{2B4F05D4-749F-0A9B-115F-A8B98DABA15A}"/>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13733BCD-A0F9-B26C-2C10-7F99CF9ECEB8}"/>
              </a:ext>
            </a:extLst>
          </p:cNvPr>
          <p:cNvSpPr>
            <a:spLocks noGrp="1"/>
          </p:cNvSpPr>
          <p:nvPr>
            <p:ph type="dt" sz="half" idx="10"/>
          </p:nvPr>
        </p:nvSpPr>
        <p:spPr/>
        <p:txBody>
          <a:bodyPr/>
          <a:lstStyle/>
          <a:p>
            <a:fld id="{3F66EE02-5EC5-4133-A299-EA8B87A0472D}" type="datetimeFigureOut">
              <a:rPr lang="sv-SE" smtClean="0"/>
              <a:t>2023-11-18</a:t>
            </a:fld>
            <a:endParaRPr lang="sv-SE"/>
          </a:p>
        </p:txBody>
      </p:sp>
      <p:sp>
        <p:nvSpPr>
          <p:cNvPr id="7" name="Platshållare för bildnummer 6">
            <a:extLst>
              <a:ext uri="{FF2B5EF4-FFF2-40B4-BE49-F238E27FC236}">
                <a16:creationId xmlns:a16="http://schemas.microsoft.com/office/drawing/2014/main" id="{D129F30A-8DCF-1556-3B66-A16D0F53A5C6}"/>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3394562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AC76AAED-F0DB-A972-5846-3C65BEE97D81}"/>
              </a:ext>
            </a:extLst>
          </p:cNvPr>
          <p:cNvSpPr>
            <a:spLocks noGrp="1"/>
          </p:cNvSpPr>
          <p:nvPr>
            <p:ph type="ftr" sz="quarter" idx="11"/>
          </p:nvPr>
        </p:nvSpPr>
        <p:spPr/>
        <p:txBody>
          <a:bodyPr/>
          <a:lstStyle/>
          <a:p>
            <a:endParaRPr lang="sv-SE"/>
          </a:p>
        </p:txBody>
      </p:sp>
      <p:sp>
        <p:nvSpPr>
          <p:cNvPr id="2" name="Platshållare för datum 1">
            <a:extLst>
              <a:ext uri="{FF2B5EF4-FFF2-40B4-BE49-F238E27FC236}">
                <a16:creationId xmlns:a16="http://schemas.microsoft.com/office/drawing/2014/main" id="{EC8FF7A5-7C91-5E67-FDBF-BD8883B1D864}"/>
              </a:ext>
            </a:extLst>
          </p:cNvPr>
          <p:cNvSpPr>
            <a:spLocks noGrp="1"/>
          </p:cNvSpPr>
          <p:nvPr>
            <p:ph type="dt" sz="half" idx="10"/>
          </p:nvPr>
        </p:nvSpPr>
        <p:spPr/>
        <p:txBody>
          <a:bodyPr/>
          <a:lstStyle/>
          <a:p>
            <a:fld id="{3F66EE02-5EC5-4133-A299-EA8B87A0472D}" type="datetimeFigureOut">
              <a:rPr lang="sv-SE" smtClean="0"/>
              <a:t>2023-11-18</a:t>
            </a:fld>
            <a:endParaRPr lang="sv-SE"/>
          </a:p>
        </p:txBody>
      </p:sp>
      <p:sp>
        <p:nvSpPr>
          <p:cNvPr id="4" name="Platshållare för bildnummer 3">
            <a:extLst>
              <a:ext uri="{FF2B5EF4-FFF2-40B4-BE49-F238E27FC236}">
                <a16:creationId xmlns:a16="http://schemas.microsoft.com/office/drawing/2014/main" id="{8479B930-A9D7-B8E5-96B6-F32E5BB06C4D}"/>
              </a:ext>
            </a:extLst>
          </p:cNvPr>
          <p:cNvSpPr>
            <a:spLocks noGrp="1"/>
          </p:cNvSpPr>
          <p:nvPr>
            <p:ph type="sldNum" sz="quarter" idx="12"/>
          </p:nvPr>
        </p:nvSpPr>
        <p:spPr/>
        <p:txBody>
          <a:bodyPr/>
          <a:lstStyle/>
          <a:p>
            <a:fld id="{182FD58A-E386-4DDC-A617-44C671F00123}" type="slidenum">
              <a:rPr lang="sv-SE" smtClean="0"/>
              <a:t>‹#›</a:t>
            </a:fld>
            <a:endParaRPr lang="sv-SE"/>
          </a:p>
        </p:txBody>
      </p:sp>
    </p:spTree>
    <p:extLst>
      <p:ext uri="{BB962C8B-B14F-4D97-AF65-F5344CB8AC3E}">
        <p14:creationId xmlns:p14="http://schemas.microsoft.com/office/powerpoint/2010/main" val="2371453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4F0"/>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960E1BD-A68E-3CB2-F2CE-1D071D74979F}"/>
              </a:ext>
            </a:extLst>
          </p:cNvPr>
          <p:cNvSpPr>
            <a:spLocks noGrp="1"/>
          </p:cNvSpPr>
          <p:nvPr>
            <p:ph type="title"/>
          </p:nvPr>
        </p:nvSpPr>
        <p:spPr>
          <a:xfrm>
            <a:off x="684422" y="55284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0E21A87-B7E2-485B-40AA-9CF40CE0BB98}"/>
              </a:ext>
            </a:extLst>
          </p:cNvPr>
          <p:cNvSpPr>
            <a:spLocks noGrp="1"/>
          </p:cNvSpPr>
          <p:nvPr>
            <p:ph type="body" idx="1"/>
          </p:nvPr>
        </p:nvSpPr>
        <p:spPr>
          <a:xfrm>
            <a:off x="694865" y="2145364"/>
            <a:ext cx="10505155" cy="3275185"/>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textruta 8">
            <a:extLst>
              <a:ext uri="{FF2B5EF4-FFF2-40B4-BE49-F238E27FC236}">
                <a16:creationId xmlns:a16="http://schemas.microsoft.com/office/drawing/2014/main" id="{E211B029-D1C2-AFE4-E185-D3D9DF1A8CFF}"/>
              </a:ext>
            </a:extLst>
          </p:cNvPr>
          <p:cNvSpPr txBox="1"/>
          <p:nvPr userDrawn="1"/>
        </p:nvSpPr>
        <p:spPr>
          <a:xfrm>
            <a:off x="666701" y="121519"/>
            <a:ext cx="511679" cy="230832"/>
          </a:xfrm>
          <a:prstGeom prst="rect">
            <a:avLst/>
          </a:prstGeom>
          <a:noFill/>
        </p:spPr>
        <p:txBody>
          <a:bodyPr wrap="none" rtlCol="0">
            <a:spAutoFit/>
          </a:bodyPr>
          <a:lstStyle/>
          <a:p>
            <a:r>
              <a:rPr lang="sv-SE" sz="900" b="1" dirty="0">
                <a:solidFill>
                  <a:schemeClr val="tx1"/>
                </a:solidFill>
              </a:rPr>
              <a:t>SPSM</a:t>
            </a:r>
          </a:p>
        </p:txBody>
      </p:sp>
      <p:sp>
        <p:nvSpPr>
          <p:cNvPr id="5" name="Platshållare för sidfot 4">
            <a:extLst>
              <a:ext uri="{FF2B5EF4-FFF2-40B4-BE49-F238E27FC236}">
                <a16:creationId xmlns:a16="http://schemas.microsoft.com/office/drawing/2014/main" id="{136EC9D8-2A40-83DA-E907-43A4E75D1E49}"/>
              </a:ext>
            </a:extLst>
          </p:cNvPr>
          <p:cNvSpPr>
            <a:spLocks noGrp="1"/>
          </p:cNvSpPr>
          <p:nvPr>
            <p:ph type="ftr" sz="quarter" idx="3"/>
          </p:nvPr>
        </p:nvSpPr>
        <p:spPr>
          <a:xfrm>
            <a:off x="1219199" y="45673"/>
            <a:ext cx="2971801" cy="365125"/>
          </a:xfrm>
          <a:prstGeom prst="rect">
            <a:avLst/>
          </a:prstGeom>
        </p:spPr>
        <p:txBody>
          <a:bodyPr vert="horz" lIns="91440" tIns="45720" rIns="91440" bIns="45720" rtlCol="0" anchor="ctr"/>
          <a:lstStyle>
            <a:lvl1pPr algn="ctr">
              <a:defRPr sz="900">
                <a:solidFill>
                  <a:schemeClr val="tx1"/>
                </a:solidFill>
              </a:defRPr>
            </a:lvl1pPr>
          </a:lstStyle>
          <a:p>
            <a:endParaRPr lang="sv-SE" dirty="0"/>
          </a:p>
        </p:txBody>
      </p:sp>
      <p:sp>
        <p:nvSpPr>
          <p:cNvPr id="4" name="Platshållare för datum 3">
            <a:extLst>
              <a:ext uri="{FF2B5EF4-FFF2-40B4-BE49-F238E27FC236}">
                <a16:creationId xmlns:a16="http://schemas.microsoft.com/office/drawing/2014/main" id="{CDF8D826-33CB-AEE6-1BD8-48EB30A1ED91}"/>
              </a:ext>
            </a:extLst>
          </p:cNvPr>
          <p:cNvSpPr>
            <a:spLocks noGrp="1"/>
          </p:cNvSpPr>
          <p:nvPr>
            <p:ph type="dt" sz="half" idx="2"/>
          </p:nvPr>
        </p:nvSpPr>
        <p:spPr>
          <a:xfrm>
            <a:off x="4305300" y="52023"/>
            <a:ext cx="1000125" cy="365125"/>
          </a:xfrm>
          <a:prstGeom prst="rect">
            <a:avLst/>
          </a:prstGeom>
        </p:spPr>
        <p:txBody>
          <a:bodyPr vert="horz" lIns="91440" tIns="45720" rIns="91440" bIns="45720" rtlCol="0" anchor="ctr"/>
          <a:lstStyle>
            <a:lvl1pPr algn="l">
              <a:defRPr sz="900">
                <a:solidFill>
                  <a:schemeClr val="tx1"/>
                </a:solidFill>
              </a:defRPr>
            </a:lvl1pPr>
          </a:lstStyle>
          <a:p>
            <a:fld id="{3F66EE02-5EC5-4133-A299-EA8B87A0472D}" type="datetimeFigureOut">
              <a:rPr lang="sv-SE" smtClean="0"/>
              <a:pPr/>
              <a:t>2023-11-18</a:t>
            </a:fld>
            <a:endParaRPr lang="sv-SE" dirty="0"/>
          </a:p>
        </p:txBody>
      </p:sp>
      <p:sp>
        <p:nvSpPr>
          <p:cNvPr id="6" name="Platshållare för bildnummer 5">
            <a:extLst>
              <a:ext uri="{FF2B5EF4-FFF2-40B4-BE49-F238E27FC236}">
                <a16:creationId xmlns:a16="http://schemas.microsoft.com/office/drawing/2014/main" id="{B2276003-5337-BB98-1BCB-42CEEB5EA897}"/>
              </a:ext>
            </a:extLst>
          </p:cNvPr>
          <p:cNvSpPr>
            <a:spLocks noGrp="1"/>
          </p:cNvSpPr>
          <p:nvPr>
            <p:ph type="sldNum" sz="quarter" idx="4"/>
          </p:nvPr>
        </p:nvSpPr>
        <p:spPr>
          <a:xfrm>
            <a:off x="11200021" y="45672"/>
            <a:ext cx="353803" cy="365125"/>
          </a:xfrm>
          <a:prstGeom prst="rect">
            <a:avLst/>
          </a:prstGeom>
        </p:spPr>
        <p:txBody>
          <a:bodyPr vert="horz" lIns="91440" tIns="45720" rIns="91440" bIns="45720" rtlCol="0" anchor="ctr"/>
          <a:lstStyle>
            <a:lvl1pPr algn="r">
              <a:defRPr sz="900">
                <a:solidFill>
                  <a:schemeClr val="tx1"/>
                </a:solidFill>
              </a:defRPr>
            </a:lvl1pPr>
          </a:lstStyle>
          <a:p>
            <a:fld id="{182FD58A-E386-4DDC-A617-44C671F00123}" type="slidenum">
              <a:rPr lang="sv-SE" smtClean="0"/>
              <a:pPr/>
              <a:t>‹#›</a:t>
            </a:fld>
            <a:endParaRPr lang="sv-SE" dirty="0"/>
          </a:p>
        </p:txBody>
      </p:sp>
      <p:cxnSp>
        <p:nvCxnSpPr>
          <p:cNvPr id="11" name="Rak koppling 10">
            <a:extLst>
              <a:ext uri="{FF2B5EF4-FFF2-40B4-BE49-F238E27FC236}">
                <a16:creationId xmlns:a16="http://schemas.microsoft.com/office/drawing/2014/main" id="{75C23B87-4B24-E3BD-065B-58E2B3D46BCB}"/>
              </a:ext>
              <a:ext uri="{C183D7F6-B498-43B3-948B-1728B52AA6E4}">
                <adec:decorative xmlns:adec="http://schemas.microsoft.com/office/drawing/2017/decorative" val="1"/>
              </a:ext>
            </a:extLst>
          </p:cNvPr>
          <p:cNvCxnSpPr>
            <a:cxnSpLocks/>
          </p:cNvCxnSpPr>
          <p:nvPr userDrawn="1"/>
        </p:nvCxnSpPr>
        <p:spPr>
          <a:xfrm>
            <a:off x="761541" y="342826"/>
            <a:ext cx="10728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62734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62" r:id="rId6"/>
    <p:sldLayoutId id="2147483664" r:id="rId7"/>
    <p:sldLayoutId id="2147483676" r:id="rId8"/>
    <p:sldLayoutId id="2147483667" r:id="rId9"/>
    <p:sldLayoutId id="2147483666" r:id="rId10"/>
    <p:sldLayoutId id="2147483677" r:id="rId11"/>
  </p:sldLayoutIdLst>
  <p:txStyles>
    <p:titleStyle>
      <a:lvl1pPr algn="l" defTabSz="914400" rtl="0" eaLnBrk="1" latinLnBrk="0" hangingPunct="1">
        <a:lnSpc>
          <a:spcPct val="90000"/>
        </a:lnSpc>
        <a:spcBef>
          <a:spcPct val="0"/>
        </a:spcBef>
        <a:buNone/>
        <a:defRPr sz="35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SzPct val="120000"/>
        <a:buFont typeface="Arial" panose="020B0604020202020204" pitchFamily="34" charset="0"/>
        <a:buChar char="•"/>
        <a:defRPr sz="17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3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3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pixabay.com/da/m%C3%B8de-samtale-underholdning-sammen-102022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allmogens.se/vara/sverigekarta-1811/?add-to-cart=1005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nfb.org/images/nfb/publications/jbir/jbir17/jbir070103.html"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www.academia.edu/18471731/Parallel_versus_sequential_processing_in_print_and_braille_readin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C5C4B9-447A-073D-70B0-CFB0673AC875}"/>
              </a:ext>
            </a:extLst>
          </p:cNvPr>
          <p:cNvSpPr>
            <a:spLocks noGrp="1"/>
          </p:cNvSpPr>
          <p:nvPr>
            <p:ph type="ctrTitle"/>
          </p:nvPr>
        </p:nvSpPr>
        <p:spPr>
          <a:xfrm>
            <a:off x="609600" y="724278"/>
            <a:ext cx="9144000" cy="929861"/>
          </a:xfrm>
        </p:spPr>
        <p:txBody>
          <a:bodyPr/>
          <a:lstStyle/>
          <a:p>
            <a:r>
              <a:rPr lang="sv-SE" dirty="0"/>
              <a:t>Reading observations in Sweden</a:t>
            </a:r>
          </a:p>
        </p:txBody>
      </p:sp>
      <p:sp>
        <p:nvSpPr>
          <p:cNvPr id="3" name="Underrubrik 2">
            <a:extLst>
              <a:ext uri="{FF2B5EF4-FFF2-40B4-BE49-F238E27FC236}">
                <a16:creationId xmlns:a16="http://schemas.microsoft.com/office/drawing/2014/main" id="{F6B68CB1-1A4E-5E5C-64C1-20CB7BDE057C}"/>
              </a:ext>
            </a:extLst>
          </p:cNvPr>
          <p:cNvSpPr>
            <a:spLocks noGrp="1"/>
          </p:cNvSpPr>
          <p:nvPr>
            <p:ph type="subTitle" idx="1"/>
          </p:nvPr>
        </p:nvSpPr>
        <p:spPr>
          <a:xfrm>
            <a:off x="609600" y="1890445"/>
            <a:ext cx="11020746" cy="4356243"/>
          </a:xfrm>
        </p:spPr>
        <p:txBody>
          <a:bodyPr>
            <a:normAutofit fontScale="92500" lnSpcReduction="20000"/>
          </a:bodyPr>
          <a:lstStyle/>
          <a:p>
            <a:r>
              <a:rPr lang="sv-SE" dirty="0" err="1"/>
              <a:t>Getting</a:t>
            </a:r>
            <a:r>
              <a:rPr lang="sv-SE" dirty="0"/>
              <a:t> In Touch </a:t>
            </a:r>
            <a:r>
              <a:rPr lang="sv-SE" dirty="0" err="1"/>
              <a:t>With</a:t>
            </a:r>
            <a:r>
              <a:rPr lang="sv-SE" dirty="0"/>
              <a:t> Literacy 2023</a:t>
            </a:r>
          </a:p>
          <a:p>
            <a:endParaRPr lang="sv-SE" dirty="0"/>
          </a:p>
          <a:p>
            <a:r>
              <a:rPr lang="sv-SE" dirty="0"/>
              <a:t>Maria Ellingsson </a:t>
            </a:r>
            <a:br>
              <a:rPr lang="sv-SE" dirty="0"/>
            </a:br>
            <a:r>
              <a:rPr lang="sv-SE" dirty="0"/>
              <a:t>maria.ellingsson@spsm.se</a:t>
            </a:r>
          </a:p>
          <a:p>
            <a:r>
              <a:rPr lang="sv-SE" dirty="0" err="1"/>
              <a:t>Resource</a:t>
            </a:r>
            <a:r>
              <a:rPr lang="sv-SE" dirty="0"/>
              <a:t> Center Vision</a:t>
            </a:r>
          </a:p>
          <a:p>
            <a:r>
              <a:rPr lang="sv-SE" dirty="0"/>
              <a:t>National Agency for Special </a:t>
            </a:r>
            <a:r>
              <a:rPr lang="sv-SE" dirty="0" err="1"/>
              <a:t>Education</a:t>
            </a:r>
            <a:r>
              <a:rPr lang="sv-SE" dirty="0"/>
              <a:t> and </a:t>
            </a:r>
            <a:r>
              <a:rPr lang="sv-SE" dirty="0" err="1"/>
              <a:t>Schools</a:t>
            </a:r>
            <a:r>
              <a:rPr lang="sv-SE" dirty="0"/>
              <a:t>, Sweden</a:t>
            </a:r>
          </a:p>
          <a:p>
            <a:endParaRPr lang="sv-SE" dirty="0"/>
          </a:p>
          <a:p>
            <a:pPr>
              <a:lnSpc>
                <a:spcPct val="125000"/>
              </a:lnSpc>
              <a:spcAft>
                <a:spcPts val="800"/>
              </a:spcAft>
            </a:pPr>
            <a:r>
              <a:rPr lang="sv-SE" sz="2000" b="1" dirty="0" err="1">
                <a:effectLst/>
                <a:latin typeface="Times New Roman" panose="02020603050405020304" pitchFamily="18" charset="0"/>
                <a:ea typeface="Times New Roman" panose="02020603050405020304" pitchFamily="18" charset="0"/>
                <a:cs typeface="Times New Roman" panose="02020603050405020304" pitchFamily="18" charset="0"/>
              </a:rPr>
              <a:t>Objective</a:t>
            </a:r>
            <a:r>
              <a:rPr lang="sv-SE" sz="2000" b="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Orientation</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in different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reading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skills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that</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are</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important</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to braille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readers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sv-SE"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25000"/>
              </a:lnSpc>
              <a:spcAft>
                <a:spcPts val="800"/>
              </a:spcAft>
            </a:pPr>
            <a:r>
              <a:rPr lang="sv-SE" sz="2000" b="1" dirty="0" err="1">
                <a:effectLst/>
                <a:latin typeface="Times New Roman" panose="02020603050405020304" pitchFamily="18" charset="0"/>
                <a:ea typeface="Times New Roman" panose="02020603050405020304" pitchFamily="18" charset="0"/>
                <a:cs typeface="Times New Roman" panose="02020603050405020304" pitchFamily="18" charset="0"/>
              </a:rPr>
              <a:t>Objective</a:t>
            </a:r>
            <a:r>
              <a:rPr lang="sv-SE" sz="2000" b="1" dirty="0">
                <a:effectLst/>
                <a:latin typeface="Times New Roman" panose="02020603050405020304" pitchFamily="18" charset="0"/>
                <a:ea typeface="Times New Roman" panose="02020603050405020304" pitchFamily="18" charset="0"/>
                <a:cs typeface="Times New Roman" panose="02020603050405020304" pitchFamily="18" charset="0"/>
              </a:rPr>
              <a:t> 2:</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Success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factors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challenges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developing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reading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skills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for braille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reading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students. </a:t>
            </a:r>
            <a:endParaRPr lang="sv-SE"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25000"/>
              </a:lnSpc>
              <a:spcAft>
                <a:spcPts val="800"/>
              </a:spcAft>
            </a:pPr>
            <a:r>
              <a:rPr lang="sv-SE" sz="2000" b="1" dirty="0" err="1">
                <a:effectLst/>
                <a:latin typeface="Times New Roman" panose="02020603050405020304" pitchFamily="18" charset="0"/>
                <a:ea typeface="Times New Roman" panose="02020603050405020304" pitchFamily="18" charset="0"/>
                <a:cs typeface="Times New Roman" panose="02020603050405020304" pitchFamily="18" charset="0"/>
              </a:rPr>
              <a:t>Objective</a:t>
            </a:r>
            <a:r>
              <a:rPr lang="sv-SE" sz="2000" b="1" dirty="0">
                <a:effectLst/>
                <a:latin typeface="Times New Roman" panose="02020603050405020304" pitchFamily="18" charset="0"/>
                <a:ea typeface="Times New Roman" panose="02020603050405020304" pitchFamily="18" charset="0"/>
                <a:cs typeface="Times New Roman" panose="02020603050405020304" pitchFamily="18" charset="0"/>
              </a:rPr>
              <a:t> 3:</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Organizing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braille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teaching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in a mainstream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school</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setting</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where</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the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majority</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are</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 print </a:t>
            </a:r>
            <a:r>
              <a:rPr lang="sv-SE" sz="2000" dirty="0" err="1">
                <a:effectLst/>
                <a:latin typeface="Times New Roman" panose="02020603050405020304" pitchFamily="18" charset="0"/>
                <a:ea typeface="Times New Roman" panose="02020603050405020304" pitchFamily="18" charset="0"/>
                <a:cs typeface="Times New Roman" panose="02020603050405020304" pitchFamily="18" charset="0"/>
              </a:rPr>
              <a:t>readers</a:t>
            </a:r>
            <a:r>
              <a:rPr lang="sv-SE"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sv-SE"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7913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B0B5B2-3162-486A-A69C-190727232FDA}"/>
              </a:ext>
            </a:extLst>
          </p:cNvPr>
          <p:cNvSpPr>
            <a:spLocks noGrp="1"/>
          </p:cNvSpPr>
          <p:nvPr>
            <p:ph type="title"/>
          </p:nvPr>
        </p:nvSpPr>
        <p:spPr>
          <a:xfrm>
            <a:off x="684422" y="552849"/>
            <a:ext cx="10515600" cy="875259"/>
          </a:xfrm>
        </p:spPr>
        <p:txBody>
          <a:bodyPr/>
          <a:lstStyle/>
          <a:p>
            <a:r>
              <a:rPr lang="sv-SE" dirty="0"/>
              <a:t>Elements </a:t>
            </a:r>
            <a:r>
              <a:rPr lang="sv-SE" dirty="0" err="1"/>
              <a:t>of</a:t>
            </a:r>
            <a:r>
              <a:rPr lang="sv-SE" dirty="0"/>
              <a:t> </a:t>
            </a:r>
            <a:r>
              <a:rPr lang="sv-SE" dirty="0" err="1"/>
              <a:t>reading</a:t>
            </a:r>
            <a:r>
              <a:rPr lang="sv-SE" dirty="0"/>
              <a:t> Braille</a:t>
            </a:r>
          </a:p>
        </p:txBody>
      </p:sp>
      <p:sp>
        <p:nvSpPr>
          <p:cNvPr id="3" name="Platshållare för innehåll 2">
            <a:extLst>
              <a:ext uri="{FF2B5EF4-FFF2-40B4-BE49-F238E27FC236}">
                <a16:creationId xmlns:a16="http://schemas.microsoft.com/office/drawing/2014/main" id="{14C6F21C-6091-48BF-AF4F-BCCC876675C8}"/>
              </a:ext>
            </a:extLst>
          </p:cNvPr>
          <p:cNvSpPr>
            <a:spLocks noGrp="1"/>
          </p:cNvSpPr>
          <p:nvPr>
            <p:ph sz="half" idx="1"/>
          </p:nvPr>
        </p:nvSpPr>
        <p:spPr>
          <a:xfrm>
            <a:off x="695325" y="1602769"/>
            <a:ext cx="5181600" cy="4894169"/>
          </a:xfrm>
        </p:spPr>
        <p:txBody>
          <a:bodyPr>
            <a:normAutofit fontScale="92500" lnSpcReduction="10000"/>
          </a:bodyPr>
          <a:lstStyle/>
          <a:p>
            <a:r>
              <a:rPr lang="sv-SE" dirty="0" err="1"/>
              <a:t>Decoding</a:t>
            </a:r>
            <a:endParaRPr lang="sv-SE" dirty="0"/>
          </a:p>
          <a:p>
            <a:r>
              <a:rPr lang="sv-SE" dirty="0" err="1"/>
              <a:t>Confusion</a:t>
            </a:r>
            <a:r>
              <a:rPr lang="sv-SE" dirty="0"/>
              <a:t>; </a:t>
            </a:r>
            <a:r>
              <a:rPr lang="sv-SE" dirty="0" err="1"/>
              <a:t>accuracy</a:t>
            </a:r>
            <a:endParaRPr lang="sv-SE" dirty="0"/>
          </a:p>
          <a:p>
            <a:r>
              <a:rPr lang="sv-SE" dirty="0"/>
              <a:t>Reading speed</a:t>
            </a:r>
          </a:p>
          <a:p>
            <a:r>
              <a:rPr lang="sv-SE" dirty="0"/>
              <a:t>Finger and hand </a:t>
            </a:r>
            <a:r>
              <a:rPr lang="sv-SE" dirty="0" err="1"/>
              <a:t>use</a:t>
            </a:r>
            <a:r>
              <a:rPr lang="sv-SE" dirty="0"/>
              <a:t> – </a:t>
            </a:r>
            <a:r>
              <a:rPr lang="sv-SE" dirty="0" err="1"/>
              <a:t>strategies</a:t>
            </a:r>
            <a:endParaRPr lang="sv-SE" dirty="0"/>
          </a:p>
          <a:p>
            <a:r>
              <a:rPr lang="sv-SE" dirty="0"/>
              <a:t>Line </a:t>
            </a:r>
            <a:r>
              <a:rPr lang="sv-SE" dirty="0" err="1"/>
              <a:t>change</a:t>
            </a:r>
            <a:r>
              <a:rPr lang="sv-SE" dirty="0"/>
              <a:t> </a:t>
            </a:r>
            <a:r>
              <a:rPr lang="sv-SE" dirty="0" err="1"/>
              <a:t>technique</a:t>
            </a:r>
            <a:r>
              <a:rPr lang="sv-SE" dirty="0"/>
              <a:t>; </a:t>
            </a:r>
            <a:br>
              <a:rPr lang="sv-SE" dirty="0"/>
            </a:br>
            <a:r>
              <a:rPr lang="sv-SE" dirty="0" err="1"/>
              <a:t>backing</a:t>
            </a:r>
            <a:r>
              <a:rPr lang="sv-SE" dirty="0"/>
              <a:t> </a:t>
            </a:r>
            <a:r>
              <a:rPr lang="sv-SE" dirty="0" err="1"/>
              <a:t>up</a:t>
            </a:r>
            <a:r>
              <a:rPr lang="sv-SE" dirty="0"/>
              <a:t>, diagonal </a:t>
            </a:r>
            <a:r>
              <a:rPr lang="sv-SE" dirty="0" err="1"/>
              <a:t>movement</a:t>
            </a:r>
            <a:r>
              <a:rPr lang="sv-SE" dirty="0"/>
              <a:t> or </a:t>
            </a:r>
            <a:r>
              <a:rPr lang="sv-SE" dirty="0" err="1"/>
              <a:t>scissors</a:t>
            </a:r>
            <a:r>
              <a:rPr lang="sv-SE" dirty="0"/>
              <a:t> </a:t>
            </a:r>
            <a:r>
              <a:rPr lang="sv-SE" dirty="0" err="1"/>
              <a:t>technique</a:t>
            </a:r>
            <a:endParaRPr lang="sv-SE" dirty="0"/>
          </a:p>
          <a:p>
            <a:r>
              <a:rPr lang="sv-SE" dirty="0"/>
              <a:t>Rubbing and regressions</a:t>
            </a:r>
          </a:p>
          <a:p>
            <a:r>
              <a:rPr lang="sv-SE" dirty="0" err="1"/>
              <a:t>Sounding</a:t>
            </a:r>
            <a:r>
              <a:rPr lang="sv-SE" dirty="0"/>
              <a:t> =&gt; </a:t>
            </a:r>
            <a:r>
              <a:rPr lang="sv-SE" dirty="0" err="1"/>
              <a:t>automated</a:t>
            </a:r>
            <a:r>
              <a:rPr lang="sv-SE" dirty="0"/>
              <a:t> </a:t>
            </a:r>
            <a:r>
              <a:rPr lang="sv-SE" dirty="0" err="1"/>
              <a:t>reading</a:t>
            </a:r>
            <a:endParaRPr lang="sv-SE" dirty="0"/>
          </a:p>
          <a:p>
            <a:r>
              <a:rPr lang="sv-SE" dirty="0"/>
              <a:t>Reading </a:t>
            </a:r>
            <a:r>
              <a:rPr lang="sv-SE" dirty="0" err="1"/>
              <a:t>comprehension</a:t>
            </a:r>
            <a:endParaRPr lang="sv-SE" dirty="0"/>
          </a:p>
          <a:p>
            <a:r>
              <a:rPr lang="sv-SE" dirty="0" err="1"/>
              <a:t>Interest</a:t>
            </a:r>
            <a:r>
              <a:rPr lang="sv-SE" dirty="0"/>
              <a:t> and </a:t>
            </a:r>
            <a:r>
              <a:rPr lang="sv-SE" dirty="0" err="1"/>
              <a:t>attitudes</a:t>
            </a:r>
            <a:r>
              <a:rPr lang="sv-SE" dirty="0"/>
              <a:t> </a:t>
            </a:r>
            <a:r>
              <a:rPr lang="sv-SE" dirty="0" err="1"/>
              <a:t>towards</a:t>
            </a:r>
            <a:r>
              <a:rPr lang="sv-SE" dirty="0"/>
              <a:t> </a:t>
            </a:r>
            <a:r>
              <a:rPr lang="sv-SE" dirty="0" err="1"/>
              <a:t>reading</a:t>
            </a:r>
            <a:endParaRPr lang="sv-SE" dirty="0"/>
          </a:p>
          <a:p>
            <a:pPr marL="0" indent="0">
              <a:buNone/>
            </a:pPr>
            <a:r>
              <a:rPr lang="sv-SE" dirty="0"/>
              <a:t>(</a:t>
            </a:r>
            <a:r>
              <a:rPr lang="sv-SE" dirty="0" err="1"/>
              <a:t>Millar</a:t>
            </a:r>
            <a:r>
              <a:rPr lang="sv-SE" dirty="0"/>
              <a:t>, 1997; Swenson, 2015; Wall Emerson et al., 2009a; Rex et al., 1984)</a:t>
            </a:r>
          </a:p>
          <a:p>
            <a:pPr marL="0" indent="0">
              <a:buNone/>
            </a:pPr>
            <a:endParaRPr lang="sv-SE" dirty="0"/>
          </a:p>
        </p:txBody>
      </p:sp>
      <p:sp>
        <p:nvSpPr>
          <p:cNvPr id="6" name="Platshållare för innehåll 5" descr="Arrow pointing right with text: Advise to schools. For knowledge to the home.">
            <a:extLst>
              <a:ext uri="{FF2B5EF4-FFF2-40B4-BE49-F238E27FC236}">
                <a16:creationId xmlns:a16="http://schemas.microsoft.com/office/drawing/2014/main" id="{06450BD8-4DBE-4E50-B5DB-57CC71F4A244}"/>
              </a:ext>
            </a:extLst>
          </p:cNvPr>
          <p:cNvSpPr>
            <a:spLocks noGrp="1"/>
          </p:cNvSpPr>
          <p:nvPr>
            <p:ph sz="half" idx="2"/>
          </p:nvPr>
        </p:nvSpPr>
        <p:spPr>
          <a:xfrm>
            <a:off x="6096000" y="2146300"/>
            <a:ext cx="5181600" cy="43513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sv-SE" b="1" dirty="0" err="1">
                <a:solidFill>
                  <a:schemeClr val="tx1"/>
                </a:solidFill>
              </a:rPr>
              <a:t>Advise</a:t>
            </a:r>
            <a:r>
              <a:rPr lang="sv-SE" b="1" dirty="0">
                <a:solidFill>
                  <a:schemeClr val="tx1"/>
                </a:solidFill>
              </a:rPr>
              <a:t> to </a:t>
            </a:r>
            <a:r>
              <a:rPr lang="sv-SE" b="1" dirty="0" err="1">
                <a:solidFill>
                  <a:schemeClr val="tx1"/>
                </a:solidFill>
              </a:rPr>
              <a:t>schools</a:t>
            </a:r>
            <a:r>
              <a:rPr lang="sv-SE" b="1" dirty="0">
                <a:solidFill>
                  <a:schemeClr val="tx1"/>
                </a:solidFill>
              </a:rPr>
              <a:t> </a:t>
            </a:r>
          </a:p>
          <a:p>
            <a:pPr algn="ctr"/>
            <a:r>
              <a:rPr lang="sv-SE" b="1" dirty="0">
                <a:solidFill>
                  <a:schemeClr val="tx1"/>
                </a:solidFill>
              </a:rPr>
              <a:t>For </a:t>
            </a:r>
            <a:r>
              <a:rPr lang="sv-SE" b="1" dirty="0" err="1">
                <a:solidFill>
                  <a:schemeClr val="tx1"/>
                </a:solidFill>
              </a:rPr>
              <a:t>knowledge</a:t>
            </a:r>
            <a:r>
              <a:rPr lang="sv-SE" b="1" dirty="0">
                <a:solidFill>
                  <a:schemeClr val="tx1"/>
                </a:solidFill>
              </a:rPr>
              <a:t> to the </a:t>
            </a:r>
            <a:r>
              <a:rPr lang="sv-SE" b="1" dirty="0" err="1">
                <a:solidFill>
                  <a:schemeClr val="tx1"/>
                </a:solidFill>
              </a:rPr>
              <a:t>home</a:t>
            </a:r>
            <a:endParaRPr lang="sv-SE" b="1" dirty="0">
              <a:solidFill>
                <a:schemeClr val="tx1"/>
              </a:solidFill>
            </a:endParaRPr>
          </a:p>
        </p:txBody>
      </p:sp>
    </p:spTree>
    <p:extLst>
      <p:ext uri="{BB962C8B-B14F-4D97-AF65-F5344CB8AC3E}">
        <p14:creationId xmlns:p14="http://schemas.microsoft.com/office/powerpoint/2010/main" val="92050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86DC7A4-5836-40CC-BAC8-6453B5261971}"/>
              </a:ext>
            </a:extLst>
          </p:cNvPr>
          <p:cNvSpPr>
            <a:spLocks noGrp="1"/>
          </p:cNvSpPr>
          <p:nvPr>
            <p:ph type="title"/>
          </p:nvPr>
        </p:nvSpPr>
        <p:spPr>
          <a:xfrm>
            <a:off x="684422" y="360361"/>
            <a:ext cx="11192504" cy="148898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The </a:t>
            </a:r>
            <a:r>
              <a:rPr lang="sv-SE" dirty="0" err="1"/>
              <a:t>big</a:t>
            </a:r>
            <a:r>
              <a:rPr lang="sv-SE" dirty="0"/>
              <a:t> </a:t>
            </a:r>
            <a:r>
              <a:rPr lang="sv-SE" dirty="0" err="1"/>
              <a:t>picture</a:t>
            </a:r>
            <a:br>
              <a:rPr lang="sv-SE" dirty="0"/>
            </a:br>
            <a:r>
              <a:rPr kumimoji="0" lang="en-US" sz="1400" b="0" i="0" u="none" strike="noStrike" kern="1200" cap="none" spc="0" normalizeH="0" baseline="0" noProof="0" dirty="0">
                <a:ln>
                  <a:noFill/>
                </a:ln>
                <a:solidFill>
                  <a:prstClr val="black"/>
                </a:solidFill>
                <a:effectLst/>
                <a:uLnTx/>
                <a:uFillTx/>
                <a:latin typeface="Arial"/>
                <a:ea typeface="+mn-ea"/>
                <a:cs typeface="+mn-cs"/>
              </a:rPr>
              <a:t>The chart is based on students who have undergone reading observations from the academic year 2011/2012 through 2022/2023.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The number of students the chart is based on varies among different grade levels depending on the number of participants each year. </a:t>
            </a:r>
            <a:br>
              <a:rPr kumimoji="0" lang="en-US" sz="1400" b="0" i="0" u="none" strike="noStrike" kern="1200" cap="none" spc="0" normalizeH="0" baseline="0" noProof="0" dirty="0">
                <a:ln>
                  <a:noFill/>
                </a:ln>
                <a:solidFill>
                  <a:prstClr val="black"/>
                </a:solidFill>
                <a:effectLst/>
                <a:uLnTx/>
                <a:uFillTx/>
                <a:latin typeface="Arial"/>
                <a:ea typeface="+mn-ea"/>
                <a:cs typeface="+mn-cs"/>
              </a:rPr>
            </a:br>
            <a:r>
              <a:rPr kumimoji="0" lang="en-US" sz="1400" b="0" i="0" u="none" strike="noStrike" kern="1200" cap="none" spc="0" normalizeH="0" baseline="0" noProof="0" dirty="0">
                <a:ln>
                  <a:noFill/>
                </a:ln>
                <a:solidFill>
                  <a:prstClr val="black"/>
                </a:solidFill>
                <a:effectLst/>
                <a:uLnTx/>
                <a:uFillTx/>
                <a:latin typeface="Arial"/>
                <a:ea typeface="+mn-ea"/>
                <a:cs typeface="+mn-cs"/>
              </a:rPr>
              <a:t>The chart is based on students who have followed the regular text selection for their respective grade level.</a:t>
            </a:r>
            <a:endParaRPr lang="sv-SE" dirty="0"/>
          </a:p>
        </p:txBody>
      </p:sp>
      <p:graphicFrame>
        <p:nvGraphicFramePr>
          <p:cNvPr id="8" name="Tabell 8">
            <a:extLst>
              <a:ext uri="{FF2B5EF4-FFF2-40B4-BE49-F238E27FC236}">
                <a16:creationId xmlns:a16="http://schemas.microsoft.com/office/drawing/2014/main" id="{C8B0652A-93D6-4B7A-810D-D277B3BFD2AD}"/>
              </a:ext>
            </a:extLst>
          </p:cNvPr>
          <p:cNvGraphicFramePr>
            <a:graphicFrameLocks noGrp="1"/>
          </p:cNvGraphicFramePr>
          <p:nvPr>
            <p:ph sz="half" idx="1"/>
            <p:extLst>
              <p:ext uri="{D42A27DB-BD31-4B8C-83A1-F6EECF244321}">
                <p14:modId xmlns:p14="http://schemas.microsoft.com/office/powerpoint/2010/main" val="2018555389"/>
              </p:ext>
            </p:extLst>
          </p:nvPr>
        </p:nvGraphicFramePr>
        <p:xfrm>
          <a:off x="770563" y="2003460"/>
          <a:ext cx="3482937" cy="4493473"/>
        </p:xfrm>
        <a:graphic>
          <a:graphicData uri="http://schemas.openxmlformats.org/drawingml/2006/table">
            <a:tbl>
              <a:tblPr firstRow="1" bandRow="1">
                <a:tableStyleId>{5C22544A-7EE6-4342-B048-85BDC9FD1C3A}</a:tableStyleId>
              </a:tblPr>
              <a:tblGrid>
                <a:gridCol w="1160979">
                  <a:extLst>
                    <a:ext uri="{9D8B030D-6E8A-4147-A177-3AD203B41FA5}">
                      <a16:colId xmlns:a16="http://schemas.microsoft.com/office/drawing/2014/main" val="4229083032"/>
                    </a:ext>
                  </a:extLst>
                </a:gridCol>
                <a:gridCol w="1160979">
                  <a:extLst>
                    <a:ext uri="{9D8B030D-6E8A-4147-A177-3AD203B41FA5}">
                      <a16:colId xmlns:a16="http://schemas.microsoft.com/office/drawing/2014/main" val="992340453"/>
                    </a:ext>
                  </a:extLst>
                </a:gridCol>
                <a:gridCol w="1160979">
                  <a:extLst>
                    <a:ext uri="{9D8B030D-6E8A-4147-A177-3AD203B41FA5}">
                      <a16:colId xmlns:a16="http://schemas.microsoft.com/office/drawing/2014/main" val="4051972824"/>
                    </a:ext>
                  </a:extLst>
                </a:gridCol>
              </a:tblGrid>
              <a:tr h="1058673">
                <a:tc>
                  <a:txBody>
                    <a:bodyPr/>
                    <a:lstStyle/>
                    <a:p>
                      <a:r>
                        <a:rPr lang="sv-SE" dirty="0" err="1"/>
                        <a:t>Grade</a:t>
                      </a:r>
                      <a:endParaRPr lang="sv-SE" dirty="0"/>
                    </a:p>
                  </a:txBody>
                  <a:tcPr/>
                </a:tc>
                <a:tc>
                  <a:txBody>
                    <a:bodyPr/>
                    <a:lstStyle/>
                    <a:p>
                      <a:r>
                        <a:rPr lang="sv-SE" dirty="0" err="1"/>
                        <a:t>Number</a:t>
                      </a:r>
                      <a:r>
                        <a:rPr lang="sv-SE" dirty="0"/>
                        <a:t> </a:t>
                      </a:r>
                      <a:r>
                        <a:rPr lang="sv-SE" dirty="0" err="1"/>
                        <a:t>of</a:t>
                      </a:r>
                      <a:r>
                        <a:rPr lang="sv-SE" dirty="0"/>
                        <a:t> students</a:t>
                      </a:r>
                    </a:p>
                  </a:txBody>
                  <a:tcPr/>
                </a:tc>
                <a:tc>
                  <a:txBody>
                    <a:bodyPr/>
                    <a:lstStyle/>
                    <a:p>
                      <a:r>
                        <a:rPr lang="sv-SE" dirty="0"/>
                        <a:t>Median </a:t>
                      </a:r>
                      <a:r>
                        <a:rPr lang="sv-SE" dirty="0" err="1"/>
                        <a:t>wpm</a:t>
                      </a:r>
                      <a:r>
                        <a:rPr lang="sv-SE" dirty="0"/>
                        <a:t> </a:t>
                      </a:r>
                    </a:p>
                  </a:txBody>
                  <a:tcPr/>
                </a:tc>
                <a:extLst>
                  <a:ext uri="{0D108BD9-81ED-4DB2-BD59-A6C34878D82A}">
                    <a16:rowId xmlns:a16="http://schemas.microsoft.com/office/drawing/2014/main" val="451122593"/>
                  </a:ext>
                </a:extLst>
              </a:tr>
              <a:tr h="429350">
                <a:tc>
                  <a:txBody>
                    <a:bodyPr/>
                    <a:lstStyle/>
                    <a:p>
                      <a:r>
                        <a:rPr lang="sv-SE" dirty="0"/>
                        <a:t>2</a:t>
                      </a:r>
                    </a:p>
                  </a:txBody>
                  <a:tcPr/>
                </a:tc>
                <a:tc>
                  <a:txBody>
                    <a:bodyPr/>
                    <a:lstStyle/>
                    <a:p>
                      <a:r>
                        <a:rPr lang="sv-SE" dirty="0"/>
                        <a:t>34</a:t>
                      </a:r>
                    </a:p>
                  </a:txBody>
                  <a:tcPr/>
                </a:tc>
                <a:tc>
                  <a:txBody>
                    <a:bodyPr/>
                    <a:lstStyle/>
                    <a:p>
                      <a:r>
                        <a:rPr lang="sv-SE" dirty="0"/>
                        <a:t>25</a:t>
                      </a:r>
                    </a:p>
                  </a:txBody>
                  <a:tcPr/>
                </a:tc>
                <a:extLst>
                  <a:ext uri="{0D108BD9-81ED-4DB2-BD59-A6C34878D82A}">
                    <a16:rowId xmlns:a16="http://schemas.microsoft.com/office/drawing/2014/main" val="1142941385"/>
                  </a:ext>
                </a:extLst>
              </a:tr>
              <a:tr h="429350">
                <a:tc>
                  <a:txBody>
                    <a:bodyPr/>
                    <a:lstStyle/>
                    <a:p>
                      <a:r>
                        <a:rPr lang="sv-SE" dirty="0"/>
                        <a:t>3</a:t>
                      </a:r>
                    </a:p>
                  </a:txBody>
                  <a:tcPr/>
                </a:tc>
                <a:tc>
                  <a:txBody>
                    <a:bodyPr/>
                    <a:lstStyle/>
                    <a:p>
                      <a:r>
                        <a:rPr lang="sv-SE" dirty="0"/>
                        <a:t>43</a:t>
                      </a:r>
                    </a:p>
                  </a:txBody>
                  <a:tcPr/>
                </a:tc>
                <a:tc>
                  <a:txBody>
                    <a:bodyPr/>
                    <a:lstStyle/>
                    <a:p>
                      <a:r>
                        <a:rPr lang="sv-SE" dirty="0"/>
                        <a:t>36</a:t>
                      </a:r>
                    </a:p>
                  </a:txBody>
                  <a:tcPr/>
                </a:tc>
                <a:extLst>
                  <a:ext uri="{0D108BD9-81ED-4DB2-BD59-A6C34878D82A}">
                    <a16:rowId xmlns:a16="http://schemas.microsoft.com/office/drawing/2014/main" val="978998051"/>
                  </a:ext>
                </a:extLst>
              </a:tr>
              <a:tr h="429350">
                <a:tc>
                  <a:txBody>
                    <a:bodyPr/>
                    <a:lstStyle/>
                    <a:p>
                      <a:r>
                        <a:rPr lang="sv-SE" dirty="0"/>
                        <a:t>4</a:t>
                      </a:r>
                    </a:p>
                  </a:txBody>
                  <a:tcPr/>
                </a:tc>
                <a:tc>
                  <a:txBody>
                    <a:bodyPr/>
                    <a:lstStyle/>
                    <a:p>
                      <a:r>
                        <a:rPr lang="sv-SE" dirty="0"/>
                        <a:t>53</a:t>
                      </a:r>
                    </a:p>
                  </a:txBody>
                  <a:tcPr/>
                </a:tc>
                <a:tc>
                  <a:txBody>
                    <a:bodyPr/>
                    <a:lstStyle/>
                    <a:p>
                      <a:r>
                        <a:rPr lang="sv-SE" dirty="0"/>
                        <a:t>40</a:t>
                      </a:r>
                    </a:p>
                  </a:txBody>
                  <a:tcPr/>
                </a:tc>
                <a:extLst>
                  <a:ext uri="{0D108BD9-81ED-4DB2-BD59-A6C34878D82A}">
                    <a16:rowId xmlns:a16="http://schemas.microsoft.com/office/drawing/2014/main" val="946966024"/>
                  </a:ext>
                </a:extLst>
              </a:tr>
              <a:tr h="429350">
                <a:tc>
                  <a:txBody>
                    <a:bodyPr/>
                    <a:lstStyle/>
                    <a:p>
                      <a:r>
                        <a:rPr lang="sv-SE" dirty="0"/>
                        <a:t>5</a:t>
                      </a:r>
                    </a:p>
                  </a:txBody>
                  <a:tcPr/>
                </a:tc>
                <a:tc>
                  <a:txBody>
                    <a:bodyPr/>
                    <a:lstStyle/>
                    <a:p>
                      <a:r>
                        <a:rPr lang="sv-SE" dirty="0"/>
                        <a:t>45</a:t>
                      </a:r>
                    </a:p>
                  </a:txBody>
                  <a:tcPr/>
                </a:tc>
                <a:tc>
                  <a:txBody>
                    <a:bodyPr/>
                    <a:lstStyle/>
                    <a:p>
                      <a:r>
                        <a:rPr lang="sv-SE" dirty="0"/>
                        <a:t>47</a:t>
                      </a:r>
                    </a:p>
                  </a:txBody>
                  <a:tcPr/>
                </a:tc>
                <a:extLst>
                  <a:ext uri="{0D108BD9-81ED-4DB2-BD59-A6C34878D82A}">
                    <a16:rowId xmlns:a16="http://schemas.microsoft.com/office/drawing/2014/main" val="2950460942"/>
                  </a:ext>
                </a:extLst>
              </a:tr>
              <a:tr h="429350">
                <a:tc>
                  <a:txBody>
                    <a:bodyPr/>
                    <a:lstStyle/>
                    <a:p>
                      <a:r>
                        <a:rPr lang="sv-SE" dirty="0"/>
                        <a:t>6</a:t>
                      </a:r>
                    </a:p>
                  </a:txBody>
                  <a:tcPr/>
                </a:tc>
                <a:tc>
                  <a:txBody>
                    <a:bodyPr/>
                    <a:lstStyle/>
                    <a:p>
                      <a:r>
                        <a:rPr lang="sv-SE" dirty="0"/>
                        <a:t>28</a:t>
                      </a:r>
                    </a:p>
                  </a:txBody>
                  <a:tcPr/>
                </a:tc>
                <a:tc>
                  <a:txBody>
                    <a:bodyPr/>
                    <a:lstStyle/>
                    <a:p>
                      <a:r>
                        <a:rPr lang="sv-SE" dirty="0"/>
                        <a:t>63</a:t>
                      </a:r>
                    </a:p>
                  </a:txBody>
                  <a:tcPr/>
                </a:tc>
                <a:extLst>
                  <a:ext uri="{0D108BD9-81ED-4DB2-BD59-A6C34878D82A}">
                    <a16:rowId xmlns:a16="http://schemas.microsoft.com/office/drawing/2014/main" val="2279458220"/>
                  </a:ext>
                </a:extLst>
              </a:tr>
              <a:tr h="429350">
                <a:tc>
                  <a:txBody>
                    <a:bodyPr/>
                    <a:lstStyle/>
                    <a:p>
                      <a:r>
                        <a:rPr lang="sv-SE" dirty="0"/>
                        <a:t>7</a:t>
                      </a:r>
                    </a:p>
                  </a:txBody>
                  <a:tcPr/>
                </a:tc>
                <a:tc>
                  <a:txBody>
                    <a:bodyPr/>
                    <a:lstStyle/>
                    <a:p>
                      <a:r>
                        <a:rPr lang="sv-SE" dirty="0"/>
                        <a:t>31</a:t>
                      </a:r>
                    </a:p>
                  </a:txBody>
                  <a:tcPr/>
                </a:tc>
                <a:tc>
                  <a:txBody>
                    <a:bodyPr/>
                    <a:lstStyle/>
                    <a:p>
                      <a:r>
                        <a:rPr lang="sv-SE" dirty="0"/>
                        <a:t>51</a:t>
                      </a:r>
                    </a:p>
                  </a:txBody>
                  <a:tcPr/>
                </a:tc>
                <a:extLst>
                  <a:ext uri="{0D108BD9-81ED-4DB2-BD59-A6C34878D82A}">
                    <a16:rowId xmlns:a16="http://schemas.microsoft.com/office/drawing/2014/main" val="4036324668"/>
                  </a:ext>
                </a:extLst>
              </a:tr>
              <a:tr h="429350">
                <a:tc>
                  <a:txBody>
                    <a:bodyPr/>
                    <a:lstStyle/>
                    <a:p>
                      <a:r>
                        <a:rPr lang="sv-SE" dirty="0"/>
                        <a:t>8</a:t>
                      </a:r>
                    </a:p>
                  </a:txBody>
                  <a:tcPr/>
                </a:tc>
                <a:tc>
                  <a:txBody>
                    <a:bodyPr/>
                    <a:lstStyle/>
                    <a:p>
                      <a:r>
                        <a:rPr lang="sv-SE" dirty="0"/>
                        <a:t>19</a:t>
                      </a:r>
                    </a:p>
                  </a:txBody>
                  <a:tcPr/>
                </a:tc>
                <a:tc>
                  <a:txBody>
                    <a:bodyPr/>
                    <a:lstStyle/>
                    <a:p>
                      <a:r>
                        <a:rPr lang="sv-SE" dirty="0"/>
                        <a:t>42</a:t>
                      </a:r>
                    </a:p>
                  </a:txBody>
                  <a:tcPr/>
                </a:tc>
                <a:extLst>
                  <a:ext uri="{0D108BD9-81ED-4DB2-BD59-A6C34878D82A}">
                    <a16:rowId xmlns:a16="http://schemas.microsoft.com/office/drawing/2014/main" val="19140072"/>
                  </a:ext>
                </a:extLst>
              </a:tr>
              <a:tr h="429350">
                <a:tc>
                  <a:txBody>
                    <a:bodyPr/>
                    <a:lstStyle/>
                    <a:p>
                      <a:r>
                        <a:rPr lang="sv-SE" dirty="0"/>
                        <a:t>9</a:t>
                      </a:r>
                    </a:p>
                  </a:txBody>
                  <a:tcPr/>
                </a:tc>
                <a:tc>
                  <a:txBody>
                    <a:bodyPr/>
                    <a:lstStyle/>
                    <a:p>
                      <a:r>
                        <a:rPr lang="sv-SE" dirty="0"/>
                        <a:t>13</a:t>
                      </a:r>
                    </a:p>
                  </a:txBody>
                  <a:tcPr/>
                </a:tc>
                <a:tc>
                  <a:txBody>
                    <a:bodyPr/>
                    <a:lstStyle/>
                    <a:p>
                      <a:r>
                        <a:rPr lang="sv-SE" dirty="0"/>
                        <a:t>42</a:t>
                      </a:r>
                    </a:p>
                  </a:txBody>
                  <a:tcPr/>
                </a:tc>
                <a:extLst>
                  <a:ext uri="{0D108BD9-81ED-4DB2-BD59-A6C34878D82A}">
                    <a16:rowId xmlns:a16="http://schemas.microsoft.com/office/drawing/2014/main" val="1081577596"/>
                  </a:ext>
                </a:extLst>
              </a:tr>
            </a:tbl>
          </a:graphicData>
        </a:graphic>
      </p:graphicFrame>
      <p:pic>
        <p:nvPicPr>
          <p:cNvPr id="9" name="Platshållare för innehåll 8" descr="Box chart showing reading speeds for grade 2-9. Bottom number up to box shows the bottom 25%, box shows 50% and box up to top number shows top 25% in each grade. Grade 2: 4-16-37-65. Grade 3: 3-21-50-90. Grade 4: 11-27-54-94. Grade 5: 10-34-69-93. Grade 6: 17-43-75-95. Grade 7: 9-30-65-98. Grade 8: 22-32-71-125. Grade 9: 8-30-71-88. &#10;Lines in the middle of boxes show average from year 2 to 9: 25-36-40-47-63-51-42-42.">
            <a:extLst>
              <a:ext uri="{FF2B5EF4-FFF2-40B4-BE49-F238E27FC236}">
                <a16:creationId xmlns:a16="http://schemas.microsoft.com/office/drawing/2014/main" id="{4B626318-519A-4DE6-9604-C12EF64A016D}"/>
              </a:ext>
            </a:extLst>
          </p:cNvPr>
          <p:cNvPicPr>
            <a:picLocks noGrp="1" noChangeAspect="1"/>
          </p:cNvPicPr>
          <p:nvPr>
            <p:ph sz="half" idx="2"/>
          </p:nvPr>
        </p:nvPicPr>
        <p:blipFill>
          <a:blip r:embed="rId3"/>
          <a:stretch>
            <a:fillRect/>
          </a:stretch>
        </p:blipFill>
        <p:spPr>
          <a:xfrm>
            <a:off x="4433838" y="2003460"/>
            <a:ext cx="7073740" cy="4494179"/>
          </a:xfrm>
          <a:prstGeom prst="rect">
            <a:avLst/>
          </a:prstGeom>
        </p:spPr>
      </p:pic>
    </p:spTree>
    <p:extLst>
      <p:ext uri="{BB962C8B-B14F-4D97-AF65-F5344CB8AC3E}">
        <p14:creationId xmlns:p14="http://schemas.microsoft.com/office/powerpoint/2010/main" val="51240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A226EE-E2C6-42C4-AEC8-0B78449AAB22}"/>
              </a:ext>
            </a:extLst>
          </p:cNvPr>
          <p:cNvSpPr>
            <a:spLocks noGrp="1"/>
          </p:cNvSpPr>
          <p:nvPr>
            <p:ph type="title"/>
          </p:nvPr>
        </p:nvSpPr>
        <p:spPr>
          <a:xfrm>
            <a:off x="694866" y="360237"/>
            <a:ext cx="10515600" cy="894951"/>
          </a:xfrm>
        </p:spPr>
        <p:txBody>
          <a:bodyPr/>
          <a:lstStyle/>
          <a:p>
            <a:r>
              <a:rPr lang="sv-SE" dirty="0"/>
              <a:t>Common </a:t>
            </a:r>
            <a:r>
              <a:rPr lang="en-US" dirty="0"/>
              <a:t>advise (1)</a:t>
            </a:r>
          </a:p>
        </p:txBody>
      </p:sp>
      <p:sp>
        <p:nvSpPr>
          <p:cNvPr id="3" name="Platshållare för innehåll 2">
            <a:extLst>
              <a:ext uri="{FF2B5EF4-FFF2-40B4-BE49-F238E27FC236}">
                <a16:creationId xmlns:a16="http://schemas.microsoft.com/office/drawing/2014/main" id="{A346A72A-792D-4BA4-8189-FA93B0696990}"/>
              </a:ext>
            </a:extLst>
          </p:cNvPr>
          <p:cNvSpPr>
            <a:spLocks noGrp="1"/>
          </p:cNvSpPr>
          <p:nvPr>
            <p:ph idx="1"/>
          </p:nvPr>
        </p:nvSpPr>
        <p:spPr>
          <a:xfrm>
            <a:off x="694866" y="1170398"/>
            <a:ext cx="8315570" cy="5230402"/>
          </a:xfrm>
        </p:spPr>
        <p:txBody>
          <a:bodyPr>
            <a:noAutofit/>
          </a:bodyPr>
          <a:lstStyle/>
          <a:p>
            <a:pPr marL="0" indent="0">
              <a:buNone/>
            </a:pPr>
            <a:r>
              <a:rPr lang="en-US" sz="1600" b="1" dirty="0"/>
              <a:t>Decoding training </a:t>
            </a:r>
          </a:p>
          <a:p>
            <a:r>
              <a:rPr lang="en-US" sz="1600" dirty="0" err="1"/>
              <a:t>Rydaholm</a:t>
            </a:r>
            <a:r>
              <a:rPr lang="en-US" sz="1600" dirty="0"/>
              <a:t> method (pictures on the right)</a:t>
            </a:r>
          </a:p>
          <a:p>
            <a:r>
              <a:rPr lang="en-US" sz="1600" dirty="0"/>
              <a:t>Repeated reading </a:t>
            </a:r>
          </a:p>
          <a:p>
            <a:r>
              <a:rPr lang="en-US" sz="1600" dirty="0"/>
              <a:t>Individual material. Training difficult words or letters that are often confused</a:t>
            </a:r>
          </a:p>
          <a:p>
            <a:pPr marL="0" indent="0">
              <a:buNone/>
            </a:pPr>
            <a:r>
              <a:rPr lang="en-US" sz="1600" dirty="0"/>
              <a:t>(</a:t>
            </a:r>
            <a:r>
              <a:rPr lang="en-US" sz="1600" dirty="0" err="1">
                <a:effectLst/>
                <a:ea typeface="Calibri" panose="020F0502020204030204" pitchFamily="34" charset="0"/>
                <a:cs typeface="Times New Roman" panose="02020603050405020304" pitchFamily="18" charset="0"/>
              </a:rPr>
              <a:t>Foulke</a:t>
            </a:r>
            <a:r>
              <a:rPr lang="en-US" sz="1600" dirty="0">
                <a:effectLst/>
                <a:ea typeface="Calibri" panose="020F0502020204030204" pitchFamily="34" charset="0"/>
                <a:cs typeface="Times New Roman" panose="02020603050405020304" pitchFamily="18" charset="0"/>
              </a:rPr>
              <a:t>, 1982; </a:t>
            </a:r>
            <a:r>
              <a:rPr lang="en-US" sz="1600" dirty="0"/>
              <a:t>Nolan &amp; </a:t>
            </a:r>
            <a:r>
              <a:rPr lang="en-US" sz="1600" dirty="0" err="1"/>
              <a:t>Kederis</a:t>
            </a:r>
            <a:r>
              <a:rPr lang="en-US" sz="1600" dirty="0"/>
              <a:t>, 1969; </a:t>
            </a:r>
            <a:r>
              <a:rPr lang="sv-SE" sz="1600" dirty="0" err="1"/>
              <a:t>Stanfa</a:t>
            </a:r>
            <a:r>
              <a:rPr lang="sv-SE" sz="1600" dirty="0"/>
              <a:t> &amp; Johnson, 2017; </a:t>
            </a:r>
            <a:r>
              <a:rPr lang="en-US" sz="1600" dirty="0">
                <a:effectLst/>
                <a:ea typeface="Calibri" panose="020F0502020204030204" pitchFamily="34" charset="0"/>
                <a:cs typeface="Times New Roman" panose="02020603050405020304" pitchFamily="18" charset="0"/>
              </a:rPr>
              <a:t>Swenson, 2015; </a:t>
            </a:r>
            <a:r>
              <a:rPr lang="sv-SE" sz="1600" dirty="0"/>
              <a:t>Wolff, 2011</a:t>
            </a:r>
            <a:r>
              <a:rPr lang="en-US" sz="1600" dirty="0"/>
              <a:t>)</a:t>
            </a:r>
          </a:p>
          <a:p>
            <a:pPr marL="0" indent="0">
              <a:buNone/>
            </a:pPr>
            <a:r>
              <a:rPr lang="en-US" sz="1600" b="1" dirty="0"/>
              <a:t>Lots of braille </a:t>
            </a:r>
          </a:p>
          <a:p>
            <a:r>
              <a:rPr lang="en-US" sz="1600" dirty="0"/>
              <a:t>Making text available</a:t>
            </a:r>
          </a:p>
          <a:p>
            <a:r>
              <a:rPr lang="en-US" sz="1600" dirty="0"/>
              <a:t>Reading on Braille display </a:t>
            </a:r>
          </a:p>
          <a:p>
            <a:pPr marL="0" indent="0">
              <a:buNone/>
            </a:pPr>
            <a:r>
              <a:rPr lang="en-US" sz="1600" dirty="0">
                <a:effectLst/>
                <a:ea typeface="Calibri" panose="020F0502020204030204" pitchFamily="34" charset="0"/>
                <a:cs typeface="Times New Roman" panose="02020603050405020304" pitchFamily="18" charset="0"/>
              </a:rPr>
              <a:t>(</a:t>
            </a:r>
            <a:r>
              <a:rPr lang="en-US" sz="1600" dirty="0" err="1">
                <a:effectLst/>
                <a:ea typeface="Calibri" panose="020F0502020204030204" pitchFamily="34" charset="0"/>
                <a:cs typeface="Times New Roman" panose="02020603050405020304" pitchFamily="18" charset="0"/>
              </a:rPr>
              <a:t>Fellenius</a:t>
            </a:r>
            <a:r>
              <a:rPr lang="en-US" sz="1600" dirty="0">
                <a:effectLst/>
                <a:ea typeface="Calibri" panose="020F0502020204030204" pitchFamily="34" charset="0"/>
                <a:cs typeface="Times New Roman" panose="02020603050405020304" pitchFamily="18" charset="0"/>
              </a:rPr>
              <a:t>, 1999)</a:t>
            </a:r>
            <a:endParaRPr lang="en-US" sz="1600" dirty="0"/>
          </a:p>
          <a:p>
            <a:pPr marL="0" indent="0">
              <a:buNone/>
            </a:pPr>
            <a:r>
              <a:rPr lang="en-US" sz="1600" b="1" dirty="0"/>
              <a:t>Reading comprehension </a:t>
            </a:r>
            <a:br>
              <a:rPr lang="en-US" sz="1600" b="1" dirty="0"/>
            </a:br>
            <a:r>
              <a:rPr lang="en-US" sz="1600" dirty="0"/>
              <a:t>(Rex et al., 1994)</a:t>
            </a:r>
          </a:p>
        </p:txBody>
      </p:sp>
      <p:pic>
        <p:nvPicPr>
          <p:cNvPr id="5" name="Bildobjekt 4" descr="Photo of a paper with single letters in six lines, nine columns. Letters in no particular order.">
            <a:extLst>
              <a:ext uri="{FF2B5EF4-FFF2-40B4-BE49-F238E27FC236}">
                <a16:creationId xmlns:a16="http://schemas.microsoft.com/office/drawing/2014/main" id="{FD744E3A-7B42-48AD-8512-79BFAD5DB74C}"/>
              </a:ext>
            </a:extLst>
          </p:cNvPr>
          <p:cNvPicPr>
            <a:picLocks noChangeAspect="1"/>
          </p:cNvPicPr>
          <p:nvPr/>
        </p:nvPicPr>
        <p:blipFill>
          <a:blip r:embed="rId3"/>
          <a:stretch>
            <a:fillRect/>
          </a:stretch>
        </p:blipFill>
        <p:spPr>
          <a:xfrm>
            <a:off x="9595320" y="622284"/>
            <a:ext cx="1901814" cy="1449283"/>
          </a:xfrm>
          <a:prstGeom prst="rect">
            <a:avLst/>
          </a:prstGeom>
        </p:spPr>
      </p:pic>
      <p:pic>
        <p:nvPicPr>
          <p:cNvPr id="6" name="Bildobjekt 5" descr="Photo of paper with syllables in 7 lines, 7 columns, no particular order.">
            <a:extLst>
              <a:ext uri="{FF2B5EF4-FFF2-40B4-BE49-F238E27FC236}">
                <a16:creationId xmlns:a16="http://schemas.microsoft.com/office/drawing/2014/main" id="{6AA8EAD0-9BA9-4B81-846B-27BDDFB20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320" y="2184504"/>
            <a:ext cx="1894224" cy="1449283"/>
          </a:xfrm>
          <a:prstGeom prst="rect">
            <a:avLst/>
          </a:prstGeom>
        </p:spPr>
      </p:pic>
      <p:pic>
        <p:nvPicPr>
          <p:cNvPr id="7" name="Bildobjekt 6" descr="Photo of paper with three letter words in five lines with 6 words on every line. The words all are consisted of consonant-vowel-consonant and the words are placed so that one letter at the time is changed while the two other letters are the same as in the last word.">
            <a:extLst>
              <a:ext uri="{FF2B5EF4-FFF2-40B4-BE49-F238E27FC236}">
                <a16:creationId xmlns:a16="http://schemas.microsoft.com/office/drawing/2014/main" id="{89826536-3D18-42C5-B2E7-9282FEBCC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5321" y="3746724"/>
            <a:ext cx="1901814" cy="989357"/>
          </a:xfrm>
          <a:prstGeom prst="rect">
            <a:avLst/>
          </a:prstGeom>
        </p:spPr>
      </p:pic>
      <p:pic>
        <p:nvPicPr>
          <p:cNvPr id="8" name="Bildobjekt 7" descr="Photo of paper with three and four letter words on 11 lines, with five words on each line. Many of the words have a similar beginning as the last word; sl - sm - sn - fl - kl.">
            <a:extLst>
              <a:ext uri="{FF2B5EF4-FFF2-40B4-BE49-F238E27FC236}">
                <a16:creationId xmlns:a16="http://schemas.microsoft.com/office/drawing/2014/main" id="{D6AA4E1C-1A24-4833-B0C6-E4447C41B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320" y="4849018"/>
            <a:ext cx="1903041" cy="1869467"/>
          </a:xfrm>
          <a:prstGeom prst="rect">
            <a:avLst/>
          </a:prstGeom>
        </p:spPr>
      </p:pic>
    </p:spTree>
    <p:extLst>
      <p:ext uri="{BB962C8B-B14F-4D97-AF65-F5344CB8AC3E}">
        <p14:creationId xmlns:p14="http://schemas.microsoft.com/office/powerpoint/2010/main" val="111386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A86616-966E-44EF-AC2B-27E27C008D78}"/>
              </a:ext>
            </a:extLst>
          </p:cNvPr>
          <p:cNvSpPr>
            <a:spLocks noGrp="1"/>
          </p:cNvSpPr>
          <p:nvPr>
            <p:ph type="title"/>
          </p:nvPr>
        </p:nvSpPr>
        <p:spPr>
          <a:xfrm>
            <a:off x="684422" y="552849"/>
            <a:ext cx="10515600" cy="916355"/>
          </a:xfrm>
        </p:spPr>
        <p:txBody>
          <a:bodyPr/>
          <a:lstStyle/>
          <a:p>
            <a:r>
              <a:rPr lang="sv-SE" dirty="0"/>
              <a:t>Common </a:t>
            </a:r>
            <a:r>
              <a:rPr lang="en-US" dirty="0"/>
              <a:t>advise (2)</a:t>
            </a:r>
            <a:endParaRPr lang="sv-SE" dirty="0"/>
          </a:p>
        </p:txBody>
      </p:sp>
      <p:sp>
        <p:nvSpPr>
          <p:cNvPr id="3" name="Platshållare för innehåll 2">
            <a:extLst>
              <a:ext uri="{FF2B5EF4-FFF2-40B4-BE49-F238E27FC236}">
                <a16:creationId xmlns:a16="http://schemas.microsoft.com/office/drawing/2014/main" id="{CA8FC914-7983-4FDA-8C55-274A330561D2}"/>
              </a:ext>
            </a:extLst>
          </p:cNvPr>
          <p:cNvSpPr>
            <a:spLocks noGrp="1"/>
          </p:cNvSpPr>
          <p:nvPr>
            <p:ph idx="1"/>
          </p:nvPr>
        </p:nvSpPr>
        <p:spPr>
          <a:xfrm>
            <a:off x="694865" y="1613043"/>
            <a:ext cx="6384029" cy="4884720"/>
          </a:xfrm>
        </p:spPr>
        <p:txBody>
          <a:bodyPr/>
          <a:lstStyle/>
          <a:p>
            <a:pPr marL="0" indent="0">
              <a:buNone/>
            </a:pPr>
            <a:r>
              <a:rPr lang="en-US" b="1" dirty="0"/>
              <a:t>Reading technique </a:t>
            </a:r>
          </a:p>
          <a:p>
            <a:r>
              <a:rPr lang="en-US" dirty="0"/>
              <a:t>Using both hands, activating passive hand, working towards scissors technique, </a:t>
            </a:r>
          </a:p>
          <a:p>
            <a:r>
              <a:rPr lang="en-US" dirty="0"/>
              <a:t>Start on narrow spacing, work on endurance</a:t>
            </a:r>
          </a:p>
          <a:p>
            <a:r>
              <a:rPr lang="en-US" dirty="0"/>
              <a:t>Study technique on Braille display</a:t>
            </a:r>
          </a:p>
          <a:p>
            <a:r>
              <a:rPr lang="en-US" sz="1800" dirty="0"/>
              <a:t>”Shadow reading” </a:t>
            </a:r>
          </a:p>
          <a:p>
            <a:pPr marL="0" indent="0">
              <a:buNone/>
            </a:pPr>
            <a:r>
              <a:rPr lang="en-US" sz="1800" dirty="0">
                <a:effectLst/>
                <a:ea typeface="Calibri" panose="020F0502020204030204" pitchFamily="34" charset="0"/>
                <a:cs typeface="Times New Roman" panose="02020603050405020304" pitchFamily="18" charset="0"/>
              </a:rPr>
              <a:t>(</a:t>
            </a:r>
            <a:r>
              <a:rPr lang="en-US" sz="1800" dirty="0" err="1">
                <a:effectLst/>
                <a:ea typeface="Calibri" panose="020F0502020204030204" pitchFamily="34" charset="0"/>
                <a:cs typeface="Times New Roman" panose="02020603050405020304" pitchFamily="18" charset="0"/>
              </a:rPr>
              <a:t>Foulke</a:t>
            </a:r>
            <a:r>
              <a:rPr lang="en-US" sz="1800" dirty="0">
                <a:effectLst/>
                <a:ea typeface="Calibri" panose="020F0502020204030204" pitchFamily="34" charset="0"/>
                <a:cs typeface="Times New Roman" panose="02020603050405020304" pitchFamily="18" charset="0"/>
              </a:rPr>
              <a:t>, 1982; </a:t>
            </a:r>
            <a:r>
              <a:rPr lang="en-US" sz="1800" dirty="0" err="1">
                <a:effectLst/>
                <a:ea typeface="Calibri" panose="020F0502020204030204" pitchFamily="34" charset="0"/>
                <a:cs typeface="Times New Roman" panose="02020603050405020304" pitchFamily="18" charset="0"/>
              </a:rPr>
              <a:t>Kusajima</a:t>
            </a:r>
            <a:r>
              <a:rPr lang="en-US" sz="1800" dirty="0">
                <a:effectLst/>
                <a:ea typeface="Calibri" panose="020F0502020204030204" pitchFamily="34" charset="0"/>
                <a:cs typeface="Times New Roman" panose="02020603050405020304" pitchFamily="18" charset="0"/>
              </a:rPr>
              <a:t> 1974; Millar, 1997, best practice)</a:t>
            </a:r>
          </a:p>
          <a:p>
            <a:pPr marL="0" indent="0">
              <a:buNone/>
            </a:pPr>
            <a:endParaRPr lang="en-US" sz="1800" dirty="0">
              <a:cs typeface="Times New Roman" panose="02020603050405020304" pitchFamily="18" charset="0"/>
            </a:endParaRPr>
          </a:p>
          <a:p>
            <a:pPr marL="0" indent="0">
              <a:buNone/>
            </a:pPr>
            <a:r>
              <a:rPr lang="en-US" sz="1800" b="1" dirty="0">
                <a:cs typeface="Times New Roman" panose="02020603050405020304" pitchFamily="18" charset="0"/>
              </a:rPr>
              <a:t>Structured, frequent training </a:t>
            </a:r>
          </a:p>
          <a:p>
            <a:pPr marL="0" indent="0">
              <a:buNone/>
            </a:pPr>
            <a:r>
              <a:rPr lang="en-US" sz="1800" dirty="0">
                <a:effectLst/>
                <a:ea typeface="Calibri" panose="020F0502020204030204" pitchFamily="34" charset="0"/>
                <a:cs typeface="Times New Roman" panose="02020603050405020304" pitchFamily="18" charset="0"/>
              </a:rPr>
              <a:t>(Koenig &amp; Holbrook, 2000; Wall Emerson et.al, 2009b)</a:t>
            </a:r>
            <a:endParaRPr lang="en-US" dirty="0"/>
          </a:p>
          <a:p>
            <a:endParaRPr lang="sv-SE" dirty="0"/>
          </a:p>
        </p:txBody>
      </p:sp>
      <p:pic>
        <p:nvPicPr>
          <p:cNvPr id="6" name="Bildobjekt 5" descr="Two hands reading a sheet of braille in narrow spacing.">
            <a:extLst>
              <a:ext uri="{FF2B5EF4-FFF2-40B4-BE49-F238E27FC236}">
                <a16:creationId xmlns:a16="http://schemas.microsoft.com/office/drawing/2014/main" id="{6387CF84-0825-4A64-A4E6-0C496DFD2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891" y="3194886"/>
            <a:ext cx="4223244" cy="2815496"/>
          </a:xfrm>
          <a:prstGeom prst="rect">
            <a:avLst/>
          </a:prstGeom>
        </p:spPr>
      </p:pic>
    </p:spTree>
    <p:extLst>
      <p:ext uri="{BB962C8B-B14F-4D97-AF65-F5344CB8AC3E}">
        <p14:creationId xmlns:p14="http://schemas.microsoft.com/office/powerpoint/2010/main" val="776287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1C2D96-91BA-4CBD-8996-90B501E7D686}"/>
              </a:ext>
            </a:extLst>
          </p:cNvPr>
          <p:cNvSpPr>
            <a:spLocks noGrp="1"/>
          </p:cNvSpPr>
          <p:nvPr>
            <p:ph type="title"/>
          </p:nvPr>
        </p:nvSpPr>
        <p:spPr>
          <a:xfrm>
            <a:off x="684422" y="552849"/>
            <a:ext cx="10515600" cy="895807"/>
          </a:xfrm>
        </p:spPr>
        <p:txBody>
          <a:bodyPr/>
          <a:lstStyle/>
          <a:p>
            <a:r>
              <a:rPr lang="sv-SE" dirty="0"/>
              <a:t>Reception at </a:t>
            </a:r>
            <a:r>
              <a:rPr lang="sv-SE" dirty="0" err="1"/>
              <a:t>schools</a:t>
            </a:r>
            <a:endParaRPr lang="sv-SE" dirty="0"/>
          </a:p>
        </p:txBody>
      </p:sp>
      <p:sp>
        <p:nvSpPr>
          <p:cNvPr id="3" name="Platshållare för innehåll 2">
            <a:extLst>
              <a:ext uri="{FF2B5EF4-FFF2-40B4-BE49-F238E27FC236}">
                <a16:creationId xmlns:a16="http://schemas.microsoft.com/office/drawing/2014/main" id="{9A802FBD-1B4C-4D0E-BBA1-A30A7C23DB72}"/>
              </a:ext>
            </a:extLst>
          </p:cNvPr>
          <p:cNvSpPr>
            <a:spLocks noGrp="1"/>
          </p:cNvSpPr>
          <p:nvPr>
            <p:ph idx="1"/>
          </p:nvPr>
        </p:nvSpPr>
        <p:spPr>
          <a:xfrm>
            <a:off x="694865" y="1623318"/>
            <a:ext cx="6476497" cy="4874446"/>
          </a:xfrm>
        </p:spPr>
        <p:txBody>
          <a:bodyPr/>
          <a:lstStyle/>
          <a:p>
            <a:r>
              <a:rPr lang="sv-SE" dirty="0" err="1"/>
              <a:t>Desired</a:t>
            </a:r>
            <a:r>
              <a:rPr lang="sv-SE" dirty="0"/>
              <a:t> support</a:t>
            </a:r>
          </a:p>
          <a:p>
            <a:pPr lvl="1"/>
            <a:r>
              <a:rPr lang="sv-SE" dirty="0" err="1"/>
              <a:t>Reassurance</a:t>
            </a:r>
            <a:endParaRPr lang="sv-SE" dirty="0"/>
          </a:p>
          <a:p>
            <a:pPr lvl="1"/>
            <a:r>
              <a:rPr lang="sv-SE" dirty="0"/>
              <a:t>Information</a:t>
            </a:r>
          </a:p>
          <a:p>
            <a:pPr lvl="1"/>
            <a:r>
              <a:rPr lang="sv-SE" dirty="0" err="1"/>
              <a:t>Interaction</a:t>
            </a:r>
            <a:endParaRPr lang="sv-SE" dirty="0"/>
          </a:p>
          <a:p>
            <a:pPr lvl="1"/>
            <a:r>
              <a:rPr lang="sv-SE" dirty="0" err="1"/>
              <a:t>Advantages</a:t>
            </a:r>
            <a:r>
              <a:rPr lang="sv-SE" dirty="0"/>
              <a:t> and </a:t>
            </a:r>
            <a:r>
              <a:rPr lang="sv-SE" dirty="0" err="1"/>
              <a:t>disadvantages</a:t>
            </a:r>
            <a:r>
              <a:rPr lang="sv-SE" dirty="0"/>
              <a:t> in </a:t>
            </a:r>
            <a:r>
              <a:rPr lang="sv-SE" dirty="0" err="1"/>
              <a:t>shift</a:t>
            </a:r>
            <a:r>
              <a:rPr lang="sv-SE" dirty="0"/>
              <a:t> </a:t>
            </a:r>
            <a:r>
              <a:rPr lang="sv-SE" dirty="0" err="1"/>
              <a:t>towards</a:t>
            </a:r>
            <a:r>
              <a:rPr lang="sv-SE" dirty="0"/>
              <a:t> digital meetings</a:t>
            </a:r>
          </a:p>
          <a:p>
            <a:pPr lvl="1"/>
            <a:endParaRPr lang="sv-SE" dirty="0"/>
          </a:p>
          <a:p>
            <a:r>
              <a:rPr lang="sv-SE" dirty="0" err="1"/>
              <a:t>Effects</a:t>
            </a:r>
            <a:endParaRPr lang="sv-SE" dirty="0"/>
          </a:p>
          <a:p>
            <a:pPr lvl="1"/>
            <a:r>
              <a:rPr lang="sv-SE" dirty="0" err="1"/>
              <a:t>Interviews</a:t>
            </a:r>
            <a:r>
              <a:rPr lang="sv-SE" dirty="0"/>
              <a:t> </a:t>
            </a:r>
            <a:r>
              <a:rPr lang="sv-SE" dirty="0" err="1"/>
              <a:t>provided</a:t>
            </a:r>
            <a:r>
              <a:rPr lang="sv-SE" dirty="0"/>
              <a:t> different information</a:t>
            </a:r>
          </a:p>
          <a:p>
            <a:pPr lvl="2"/>
            <a:r>
              <a:rPr lang="sv-SE" dirty="0" err="1"/>
              <a:t>Higher</a:t>
            </a:r>
            <a:r>
              <a:rPr lang="sv-SE" dirty="0"/>
              <a:t> </a:t>
            </a:r>
            <a:r>
              <a:rPr lang="sv-SE" dirty="0" err="1"/>
              <a:t>response</a:t>
            </a:r>
            <a:r>
              <a:rPr lang="sv-SE" dirty="0"/>
              <a:t> rate</a:t>
            </a:r>
          </a:p>
          <a:p>
            <a:pPr lvl="2"/>
            <a:r>
              <a:rPr lang="sv-SE" dirty="0" err="1"/>
              <a:t>Softer</a:t>
            </a:r>
            <a:r>
              <a:rPr lang="sv-SE" dirty="0"/>
              <a:t> </a:t>
            </a:r>
            <a:r>
              <a:rPr lang="sv-SE" dirty="0" err="1"/>
              <a:t>values</a:t>
            </a:r>
            <a:endParaRPr lang="sv-SE" dirty="0"/>
          </a:p>
          <a:p>
            <a:pPr lvl="2"/>
            <a:r>
              <a:rPr lang="sv-SE" dirty="0" err="1"/>
              <a:t>Openness</a:t>
            </a:r>
            <a:r>
              <a:rPr lang="sv-SE" dirty="0"/>
              <a:t> </a:t>
            </a:r>
            <a:r>
              <a:rPr lang="sv-SE" dirty="0" err="1"/>
              <a:t>about</a:t>
            </a:r>
            <a:r>
              <a:rPr lang="sv-SE" dirty="0"/>
              <a:t> </a:t>
            </a:r>
            <a:r>
              <a:rPr lang="sv-SE" dirty="0" err="1"/>
              <a:t>challenges</a:t>
            </a:r>
            <a:endParaRPr lang="sv-SE" dirty="0"/>
          </a:p>
          <a:p>
            <a:pPr lvl="2"/>
            <a:endParaRPr lang="sv-SE" dirty="0"/>
          </a:p>
          <a:p>
            <a:pPr marL="0" indent="0">
              <a:buNone/>
            </a:pPr>
            <a:endParaRPr lang="sv-SE" dirty="0"/>
          </a:p>
        </p:txBody>
      </p:sp>
      <p:pic>
        <p:nvPicPr>
          <p:cNvPr id="5" name="Bildobjekt 4" descr="Decorative image of two animated persons without facial features sitting next to each other communicating.">
            <a:extLst>
              <a:ext uri="{FF2B5EF4-FFF2-40B4-BE49-F238E27FC236}">
                <a16:creationId xmlns:a16="http://schemas.microsoft.com/office/drawing/2014/main" id="{44308428-A445-4296-851B-06E74C4EF81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25495" y="750870"/>
            <a:ext cx="3482083" cy="3482083"/>
          </a:xfrm>
          <a:prstGeom prst="rect">
            <a:avLst/>
          </a:prstGeom>
        </p:spPr>
      </p:pic>
    </p:spTree>
    <p:extLst>
      <p:ext uri="{BB962C8B-B14F-4D97-AF65-F5344CB8AC3E}">
        <p14:creationId xmlns:p14="http://schemas.microsoft.com/office/powerpoint/2010/main" val="937573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626B01-AD1F-4DAE-973B-F05EC1921C48}"/>
              </a:ext>
            </a:extLst>
          </p:cNvPr>
          <p:cNvSpPr>
            <a:spLocks noGrp="1"/>
          </p:cNvSpPr>
          <p:nvPr>
            <p:ph type="title"/>
          </p:nvPr>
        </p:nvSpPr>
        <p:spPr/>
        <p:txBody>
          <a:bodyPr/>
          <a:lstStyle/>
          <a:p>
            <a:r>
              <a:rPr lang="sv-SE" dirty="0" err="1"/>
              <a:t>Voices</a:t>
            </a:r>
            <a:r>
              <a:rPr lang="sv-SE" dirty="0"/>
              <a:t> from the real </a:t>
            </a:r>
            <a:r>
              <a:rPr lang="sv-SE" dirty="0" err="1"/>
              <a:t>world</a:t>
            </a:r>
            <a:r>
              <a:rPr lang="sv-SE" dirty="0"/>
              <a:t> </a:t>
            </a:r>
            <a:br>
              <a:rPr lang="sv-SE" dirty="0"/>
            </a:br>
            <a:r>
              <a:rPr lang="sv-SE" dirty="0"/>
              <a:t>(</a:t>
            </a:r>
            <a:r>
              <a:rPr lang="sv-SE" dirty="0" err="1"/>
              <a:t>of</a:t>
            </a:r>
            <a:r>
              <a:rPr lang="sv-SE" dirty="0"/>
              <a:t> </a:t>
            </a:r>
            <a:r>
              <a:rPr lang="sv-SE" dirty="0" err="1"/>
              <a:t>other</a:t>
            </a:r>
            <a:r>
              <a:rPr lang="sv-SE" dirty="0"/>
              <a:t> stuff </a:t>
            </a:r>
            <a:r>
              <a:rPr lang="sv-SE" dirty="0" err="1"/>
              <a:t>than</a:t>
            </a:r>
            <a:r>
              <a:rPr lang="sv-SE" dirty="0"/>
              <a:t> </a:t>
            </a:r>
            <a:r>
              <a:rPr lang="sv-SE" dirty="0" err="1"/>
              <a:t>digits</a:t>
            </a:r>
            <a:r>
              <a:rPr lang="sv-SE" dirty="0"/>
              <a:t> and </a:t>
            </a:r>
            <a:r>
              <a:rPr lang="sv-SE" dirty="0" err="1"/>
              <a:t>statistics</a:t>
            </a:r>
            <a:r>
              <a:rPr lang="sv-SE" dirty="0"/>
              <a:t>)</a:t>
            </a:r>
          </a:p>
        </p:txBody>
      </p:sp>
      <p:sp>
        <p:nvSpPr>
          <p:cNvPr id="3" name="Platshållare för innehåll 2">
            <a:extLst>
              <a:ext uri="{FF2B5EF4-FFF2-40B4-BE49-F238E27FC236}">
                <a16:creationId xmlns:a16="http://schemas.microsoft.com/office/drawing/2014/main" id="{4DCEDF43-14DB-4D96-ABF0-D12C4EB340B3}"/>
              </a:ext>
            </a:extLst>
          </p:cNvPr>
          <p:cNvSpPr>
            <a:spLocks noGrp="1"/>
          </p:cNvSpPr>
          <p:nvPr>
            <p:ph idx="1"/>
          </p:nvPr>
        </p:nvSpPr>
        <p:spPr>
          <a:xfrm>
            <a:off x="694865" y="2145363"/>
            <a:ext cx="10505155" cy="1449712"/>
          </a:xfrm>
        </p:spPr>
        <p:txBody>
          <a:bodyPr/>
          <a:lstStyle/>
          <a:p>
            <a:r>
              <a:rPr lang="sv-SE" dirty="0"/>
              <a:t>Erik, 9 </a:t>
            </a:r>
            <a:r>
              <a:rPr lang="sv-SE" dirty="0" err="1"/>
              <a:t>years</a:t>
            </a:r>
            <a:r>
              <a:rPr lang="sv-SE" dirty="0"/>
              <a:t> old, </a:t>
            </a:r>
            <a:r>
              <a:rPr lang="sv-SE" dirty="0" err="1"/>
              <a:t>grade</a:t>
            </a:r>
            <a:r>
              <a:rPr lang="sv-SE" dirty="0"/>
              <a:t> </a:t>
            </a:r>
            <a:r>
              <a:rPr lang="sv-SE" dirty="0" err="1"/>
              <a:t>level</a:t>
            </a:r>
            <a:r>
              <a:rPr lang="sv-SE" dirty="0"/>
              <a:t> 3 	(</a:t>
            </a:r>
            <a:r>
              <a:rPr lang="sv-SE" dirty="0" err="1"/>
              <a:t>with</a:t>
            </a:r>
            <a:r>
              <a:rPr lang="sv-SE" dirty="0"/>
              <a:t> special ed-</a:t>
            </a:r>
            <a:r>
              <a:rPr lang="sv-SE" dirty="0" err="1"/>
              <a:t>teacher</a:t>
            </a:r>
            <a:r>
              <a:rPr lang="sv-SE" dirty="0"/>
              <a:t> Hanna)</a:t>
            </a:r>
          </a:p>
          <a:p>
            <a:r>
              <a:rPr lang="sv-SE" dirty="0"/>
              <a:t>Abdi, 10 </a:t>
            </a:r>
            <a:r>
              <a:rPr lang="sv-SE" dirty="0" err="1"/>
              <a:t>years</a:t>
            </a:r>
            <a:r>
              <a:rPr lang="sv-SE" dirty="0"/>
              <a:t> old, </a:t>
            </a:r>
            <a:r>
              <a:rPr lang="sv-SE" dirty="0" err="1"/>
              <a:t>grade</a:t>
            </a:r>
            <a:r>
              <a:rPr lang="sv-SE" dirty="0"/>
              <a:t> </a:t>
            </a:r>
            <a:r>
              <a:rPr lang="sv-SE" dirty="0" err="1"/>
              <a:t>level</a:t>
            </a:r>
            <a:r>
              <a:rPr lang="sv-SE" dirty="0"/>
              <a:t> 4 	(</a:t>
            </a:r>
            <a:r>
              <a:rPr lang="sv-SE" dirty="0" err="1"/>
              <a:t>with</a:t>
            </a:r>
            <a:r>
              <a:rPr lang="sv-SE" dirty="0"/>
              <a:t> </a:t>
            </a:r>
            <a:r>
              <a:rPr lang="sv-SE" dirty="0" err="1"/>
              <a:t>paraprofessional</a:t>
            </a:r>
            <a:r>
              <a:rPr lang="sv-SE" dirty="0"/>
              <a:t> Johnny)</a:t>
            </a:r>
          </a:p>
          <a:p>
            <a:r>
              <a:rPr lang="sv-SE" dirty="0"/>
              <a:t>Melissa, 13 </a:t>
            </a:r>
            <a:r>
              <a:rPr lang="sv-SE" dirty="0" err="1"/>
              <a:t>years</a:t>
            </a:r>
            <a:r>
              <a:rPr lang="sv-SE" dirty="0"/>
              <a:t> old, </a:t>
            </a:r>
            <a:r>
              <a:rPr lang="sv-SE" dirty="0" err="1"/>
              <a:t>grade</a:t>
            </a:r>
            <a:r>
              <a:rPr lang="sv-SE" dirty="0"/>
              <a:t> </a:t>
            </a:r>
            <a:r>
              <a:rPr lang="sv-SE" dirty="0" err="1"/>
              <a:t>level</a:t>
            </a:r>
            <a:r>
              <a:rPr lang="sv-SE" dirty="0"/>
              <a:t> 7 (</a:t>
            </a:r>
            <a:r>
              <a:rPr lang="sv-SE" dirty="0" err="1"/>
              <a:t>with</a:t>
            </a:r>
            <a:r>
              <a:rPr lang="sv-SE" dirty="0"/>
              <a:t> </a:t>
            </a:r>
            <a:r>
              <a:rPr lang="sv-SE" dirty="0" err="1"/>
              <a:t>resource</a:t>
            </a:r>
            <a:r>
              <a:rPr lang="sv-SE" dirty="0"/>
              <a:t> </a:t>
            </a:r>
            <a:r>
              <a:rPr lang="sv-SE" dirty="0" err="1"/>
              <a:t>teacher</a:t>
            </a:r>
            <a:r>
              <a:rPr lang="sv-SE" dirty="0"/>
              <a:t> Nadja)</a:t>
            </a:r>
          </a:p>
        </p:txBody>
      </p:sp>
      <p:pic>
        <p:nvPicPr>
          <p:cNvPr id="5" name="Bildobjekt 4" descr="Cartoon picture of a young boy with blond, short hair, fair complexion, green eyes, a red sweater with yellow lining, brown trousers and red and white sneakers.">
            <a:extLst>
              <a:ext uri="{FF2B5EF4-FFF2-40B4-BE49-F238E27FC236}">
                <a16:creationId xmlns:a16="http://schemas.microsoft.com/office/drawing/2014/main" id="{7497D7A8-8361-4FC9-8022-DF2110C2A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04" y="3595075"/>
            <a:ext cx="1489159" cy="2902688"/>
          </a:xfrm>
          <a:prstGeom prst="rect">
            <a:avLst/>
          </a:prstGeom>
        </p:spPr>
      </p:pic>
      <p:pic>
        <p:nvPicPr>
          <p:cNvPr id="7" name="Bildobjekt 6" descr="Cartoon picture of a young boy, standing with crossed arms and one foot raised on the heel. He has dark, short hair, dark complexion and wears a green t-shirt with a yellow star, yellow lining, blue shorts, white socks and orange and white sneakers.">
            <a:extLst>
              <a:ext uri="{FF2B5EF4-FFF2-40B4-BE49-F238E27FC236}">
                <a16:creationId xmlns:a16="http://schemas.microsoft.com/office/drawing/2014/main" id="{C2EA4E93-B51D-4044-928C-A9D21AEE3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455" y="3429000"/>
            <a:ext cx="1434392" cy="3039833"/>
          </a:xfrm>
          <a:prstGeom prst="rect">
            <a:avLst/>
          </a:prstGeom>
        </p:spPr>
      </p:pic>
      <p:pic>
        <p:nvPicPr>
          <p:cNvPr id="9" name="Bildobjekt 8" descr="Cartoon picture of a young girl with long, brown hair, light complexion and brown eyes. She is wearing a green sweater, purple, short overall pants, white kneesocks and black sneakers.">
            <a:extLst>
              <a:ext uri="{FF2B5EF4-FFF2-40B4-BE49-F238E27FC236}">
                <a16:creationId xmlns:a16="http://schemas.microsoft.com/office/drawing/2014/main" id="{60A5C15E-40F7-42DD-BF41-979C2696D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2074" y="3143280"/>
            <a:ext cx="1545062" cy="3325553"/>
          </a:xfrm>
          <a:prstGeom prst="rect">
            <a:avLst/>
          </a:prstGeom>
        </p:spPr>
      </p:pic>
    </p:spTree>
    <p:extLst>
      <p:ext uri="{BB962C8B-B14F-4D97-AF65-F5344CB8AC3E}">
        <p14:creationId xmlns:p14="http://schemas.microsoft.com/office/powerpoint/2010/main" val="1266884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4F0">
            <a:alpha val="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440541-2D90-4EF9-9EB9-9A332F6F9F5A}"/>
              </a:ext>
            </a:extLst>
          </p:cNvPr>
          <p:cNvSpPr>
            <a:spLocks noGrp="1"/>
          </p:cNvSpPr>
          <p:nvPr>
            <p:ph type="title"/>
          </p:nvPr>
        </p:nvSpPr>
        <p:spPr>
          <a:xfrm>
            <a:off x="684422" y="552850"/>
            <a:ext cx="10593178" cy="669775"/>
          </a:xfrm>
        </p:spPr>
        <p:txBody>
          <a:bodyPr/>
          <a:lstStyle/>
          <a:p>
            <a:r>
              <a:rPr lang="sv-SE" dirty="0"/>
              <a:t>Erik, </a:t>
            </a:r>
            <a:r>
              <a:rPr lang="sv-SE" dirty="0" err="1"/>
              <a:t>grade</a:t>
            </a:r>
            <a:r>
              <a:rPr lang="sv-SE" dirty="0"/>
              <a:t> 1-3</a:t>
            </a:r>
          </a:p>
        </p:txBody>
      </p:sp>
      <p:sp>
        <p:nvSpPr>
          <p:cNvPr id="3" name="Platshållare för innehåll 2">
            <a:extLst>
              <a:ext uri="{FF2B5EF4-FFF2-40B4-BE49-F238E27FC236}">
                <a16:creationId xmlns:a16="http://schemas.microsoft.com/office/drawing/2014/main" id="{A14D6416-315F-4E98-8913-EB228061F478}"/>
              </a:ext>
            </a:extLst>
          </p:cNvPr>
          <p:cNvSpPr>
            <a:spLocks noGrp="1"/>
          </p:cNvSpPr>
          <p:nvPr>
            <p:ph type="body" sz="quarter" idx="13"/>
          </p:nvPr>
        </p:nvSpPr>
        <p:spPr>
          <a:xfrm>
            <a:off x="695325" y="1335640"/>
            <a:ext cx="5181600" cy="5193748"/>
          </a:xfrm>
        </p:spPr>
        <p:txBody>
          <a:bodyPr>
            <a:normAutofit lnSpcReduction="10000"/>
          </a:bodyPr>
          <a:lstStyle/>
          <a:p>
            <a:r>
              <a:rPr lang="sv-SE" sz="1800" b="1" dirty="0" err="1"/>
              <a:t>Grade</a:t>
            </a:r>
            <a:r>
              <a:rPr lang="sv-SE" sz="1800" b="1" dirty="0"/>
              <a:t> </a:t>
            </a:r>
            <a:r>
              <a:rPr lang="sv-SE" sz="1800" b="1" dirty="0" err="1"/>
              <a:t>level</a:t>
            </a:r>
            <a:r>
              <a:rPr lang="sv-SE" sz="1800" b="1" dirty="0"/>
              <a:t> 1</a:t>
            </a:r>
          </a:p>
          <a:p>
            <a:r>
              <a:rPr lang="sv-SE" sz="1800" dirty="0"/>
              <a:t>28 letters </a:t>
            </a:r>
            <a:r>
              <a:rPr lang="sv-SE" sz="1800" dirty="0" err="1"/>
              <a:t>out</a:t>
            </a:r>
            <a:r>
              <a:rPr lang="sv-SE" sz="1800" dirty="0"/>
              <a:t> </a:t>
            </a:r>
            <a:r>
              <a:rPr lang="sv-SE" sz="1800" dirty="0" err="1"/>
              <a:t>of</a:t>
            </a:r>
            <a:r>
              <a:rPr lang="sv-SE" sz="1800" dirty="0"/>
              <a:t> 29, all </a:t>
            </a:r>
            <a:r>
              <a:rPr lang="sv-SE" sz="1800" dirty="0" err="1"/>
              <a:t>digits</a:t>
            </a:r>
            <a:endParaRPr lang="sv-SE" sz="1800" dirty="0"/>
          </a:p>
          <a:p>
            <a:r>
              <a:rPr lang="sv-SE" sz="1800" dirty="0" err="1"/>
              <a:t>Confused</a:t>
            </a:r>
            <a:r>
              <a:rPr lang="sv-SE" sz="1800" dirty="0"/>
              <a:t> i/e, h/j</a:t>
            </a:r>
          </a:p>
          <a:p>
            <a:r>
              <a:rPr lang="sv-SE" sz="1800" dirty="0" err="1"/>
              <a:t>Automated</a:t>
            </a:r>
            <a:r>
              <a:rPr lang="sv-SE" sz="1800" dirty="0"/>
              <a:t> </a:t>
            </a:r>
            <a:r>
              <a:rPr lang="sv-SE" sz="1800" dirty="0" err="1"/>
              <a:t>reading</a:t>
            </a:r>
            <a:endParaRPr lang="sv-SE" b="1" dirty="0"/>
          </a:p>
          <a:p>
            <a:endParaRPr lang="sv-SE" b="1" dirty="0"/>
          </a:p>
          <a:p>
            <a:r>
              <a:rPr lang="sv-SE" b="1" dirty="0" err="1"/>
              <a:t>Grade</a:t>
            </a:r>
            <a:r>
              <a:rPr lang="sv-SE" b="1" dirty="0"/>
              <a:t> </a:t>
            </a:r>
            <a:r>
              <a:rPr lang="sv-SE" b="1" dirty="0" err="1"/>
              <a:t>level</a:t>
            </a:r>
            <a:r>
              <a:rPr lang="sv-SE" b="1" dirty="0"/>
              <a:t> 2 and 3</a:t>
            </a:r>
            <a:r>
              <a:rPr lang="sv-SE" dirty="0"/>
              <a:t>			</a:t>
            </a:r>
            <a:br>
              <a:rPr lang="sv-SE" dirty="0"/>
            </a:br>
            <a:r>
              <a:rPr lang="sv-SE" dirty="0"/>
              <a:t>Reading speed 76 </a:t>
            </a:r>
            <a:r>
              <a:rPr lang="sv-SE" dirty="0" err="1"/>
              <a:t>wpm</a:t>
            </a:r>
            <a:r>
              <a:rPr lang="sv-SE" dirty="0"/>
              <a:t> =&gt; 90 </a:t>
            </a:r>
            <a:r>
              <a:rPr lang="sv-SE" dirty="0" err="1"/>
              <a:t>wpm</a:t>
            </a:r>
            <a:endParaRPr lang="sv-SE" dirty="0"/>
          </a:p>
          <a:p>
            <a:r>
              <a:rPr lang="sv-SE" dirty="0"/>
              <a:t>Right index finger, </a:t>
            </a:r>
            <a:r>
              <a:rPr lang="sv-SE" dirty="0" err="1"/>
              <a:t>sometimes</a:t>
            </a:r>
            <a:r>
              <a:rPr lang="sv-SE" dirty="0"/>
              <a:t> </a:t>
            </a:r>
            <a:r>
              <a:rPr lang="sv-SE" dirty="0" err="1"/>
              <a:t>left</a:t>
            </a:r>
            <a:r>
              <a:rPr lang="sv-SE" dirty="0"/>
              <a:t> index finger</a:t>
            </a:r>
            <a:br>
              <a:rPr lang="sv-SE" dirty="0"/>
            </a:br>
            <a:r>
              <a:rPr lang="sv-SE" dirty="0"/>
              <a:t>=&gt; Right and </a:t>
            </a:r>
            <a:r>
              <a:rPr lang="sv-SE" dirty="0" err="1"/>
              <a:t>left</a:t>
            </a:r>
            <a:r>
              <a:rPr lang="sv-SE" dirty="0"/>
              <a:t> index fingers </a:t>
            </a:r>
            <a:r>
              <a:rPr lang="sv-SE" dirty="0" err="1"/>
              <a:t>active</a:t>
            </a:r>
            <a:endParaRPr lang="sv-SE" dirty="0"/>
          </a:p>
          <a:p>
            <a:r>
              <a:rPr lang="sv-SE" dirty="0"/>
              <a:t>No rubbing, no regressions</a:t>
            </a:r>
          </a:p>
          <a:p>
            <a:r>
              <a:rPr lang="sv-SE" dirty="0" err="1"/>
              <a:t>Left</a:t>
            </a:r>
            <a:r>
              <a:rPr lang="sv-SE" dirty="0"/>
              <a:t> hand </a:t>
            </a:r>
            <a:r>
              <a:rPr lang="sv-SE" dirty="0" err="1"/>
              <a:t>finds</a:t>
            </a:r>
            <a:r>
              <a:rPr lang="sv-SE" dirty="0"/>
              <a:t> </a:t>
            </a:r>
            <a:r>
              <a:rPr lang="sv-SE" dirty="0" err="1"/>
              <a:t>next</a:t>
            </a:r>
            <a:r>
              <a:rPr lang="sv-SE" dirty="0"/>
              <a:t> </a:t>
            </a:r>
            <a:r>
              <a:rPr lang="sv-SE" dirty="0" err="1"/>
              <a:t>line</a:t>
            </a:r>
            <a:r>
              <a:rPr lang="sv-SE" dirty="0"/>
              <a:t>, </a:t>
            </a:r>
            <a:r>
              <a:rPr lang="sv-SE" dirty="0" err="1"/>
              <a:t>waits</a:t>
            </a:r>
            <a:r>
              <a:rPr lang="sv-SE" dirty="0"/>
              <a:t> for right hand</a:t>
            </a:r>
            <a:br>
              <a:rPr lang="sv-SE" dirty="0"/>
            </a:br>
            <a:r>
              <a:rPr lang="sv-SE" dirty="0"/>
              <a:t>=&gt; </a:t>
            </a:r>
            <a:r>
              <a:rPr lang="sv-SE" dirty="0" err="1"/>
              <a:t>Both</a:t>
            </a:r>
            <a:r>
              <a:rPr lang="sv-SE" dirty="0"/>
              <a:t> hands diagonal </a:t>
            </a:r>
            <a:r>
              <a:rPr lang="sv-SE" dirty="0" err="1"/>
              <a:t>movement</a:t>
            </a:r>
            <a:r>
              <a:rPr lang="sv-SE" dirty="0"/>
              <a:t> to </a:t>
            </a:r>
            <a:r>
              <a:rPr lang="sv-SE" dirty="0" err="1"/>
              <a:t>next</a:t>
            </a:r>
            <a:r>
              <a:rPr lang="sv-SE" dirty="0"/>
              <a:t> </a:t>
            </a:r>
            <a:r>
              <a:rPr lang="sv-SE" dirty="0" err="1"/>
              <a:t>line</a:t>
            </a:r>
            <a:endParaRPr lang="sv-SE" dirty="0"/>
          </a:p>
          <a:p>
            <a:r>
              <a:rPr lang="sv-SE" dirty="0"/>
              <a:t>Excellent </a:t>
            </a:r>
            <a:r>
              <a:rPr lang="sv-SE" dirty="0" err="1"/>
              <a:t>reading</a:t>
            </a:r>
            <a:r>
              <a:rPr lang="sv-SE" dirty="0"/>
              <a:t> </a:t>
            </a:r>
            <a:r>
              <a:rPr lang="sv-SE" dirty="0" err="1"/>
              <a:t>comprehension</a:t>
            </a:r>
            <a:endParaRPr lang="sv-SE" dirty="0"/>
          </a:p>
        </p:txBody>
      </p:sp>
      <p:sp>
        <p:nvSpPr>
          <p:cNvPr id="4" name="Platshållare för text 3">
            <a:extLst>
              <a:ext uri="{FF2B5EF4-FFF2-40B4-BE49-F238E27FC236}">
                <a16:creationId xmlns:a16="http://schemas.microsoft.com/office/drawing/2014/main" id="{899B2426-56E6-4E79-B90E-E0952F09356D}"/>
              </a:ext>
            </a:extLst>
          </p:cNvPr>
          <p:cNvSpPr>
            <a:spLocks noGrp="1"/>
          </p:cNvSpPr>
          <p:nvPr>
            <p:ph type="body" sz="quarter" idx="14"/>
          </p:nvPr>
        </p:nvSpPr>
        <p:spPr>
          <a:xfrm>
            <a:off x="6096000" y="1335640"/>
            <a:ext cx="3469105" cy="5193748"/>
          </a:xfrm>
        </p:spPr>
        <p:txBody>
          <a:bodyPr>
            <a:normAutofit/>
          </a:bodyPr>
          <a:lstStyle/>
          <a:p>
            <a:r>
              <a:rPr lang="sv-SE" b="1" dirty="0" err="1"/>
              <a:t>Advise</a:t>
            </a:r>
            <a:endParaRPr lang="sv-SE" b="1" dirty="0"/>
          </a:p>
          <a:p>
            <a:pPr marL="285750" indent="-285750">
              <a:buFont typeface="Arial" panose="020B0604020202020204" pitchFamily="34" charset="0"/>
              <a:buChar char="•"/>
            </a:pPr>
            <a:r>
              <a:rPr lang="sv-SE" dirty="0" err="1"/>
              <a:t>Column</a:t>
            </a:r>
            <a:r>
              <a:rPr lang="sv-SE" dirty="0"/>
              <a:t> </a:t>
            </a:r>
            <a:r>
              <a:rPr lang="sv-SE" dirty="0" err="1"/>
              <a:t>training</a:t>
            </a:r>
            <a:endParaRPr lang="sv-SE" dirty="0"/>
          </a:p>
          <a:p>
            <a:pPr marL="285750" indent="-285750">
              <a:buFont typeface="Arial" panose="020B0604020202020204" pitchFamily="34" charset="0"/>
              <a:buChar char="•"/>
            </a:pPr>
            <a:r>
              <a:rPr lang="sv-SE" dirty="0"/>
              <a:t>Rydaholm</a:t>
            </a:r>
          </a:p>
          <a:p>
            <a:pPr marL="285750" indent="-285750">
              <a:buFont typeface="Arial" panose="020B0604020202020204" pitchFamily="34" charset="0"/>
              <a:buChar char="•"/>
            </a:pPr>
            <a:r>
              <a:rPr lang="sv-SE" dirty="0" err="1"/>
              <a:t>Training</a:t>
            </a:r>
            <a:r>
              <a:rPr lang="sv-SE" dirty="0"/>
              <a:t> </a:t>
            </a:r>
            <a:r>
              <a:rPr lang="sv-SE" dirty="0" err="1"/>
              <a:t>scissors</a:t>
            </a:r>
            <a:r>
              <a:rPr lang="sv-SE" dirty="0"/>
              <a:t> </a:t>
            </a:r>
            <a:r>
              <a:rPr lang="sv-SE" dirty="0" err="1"/>
              <a:t>technique</a:t>
            </a:r>
            <a:endParaRPr lang="sv-SE" dirty="0"/>
          </a:p>
          <a:p>
            <a:pPr marL="285750" indent="-285750">
              <a:buFont typeface="Arial" panose="020B0604020202020204" pitchFamily="34" charset="0"/>
              <a:buChar char="•"/>
            </a:pPr>
            <a:r>
              <a:rPr lang="sv-SE" dirty="0" err="1"/>
              <a:t>Encourage</a:t>
            </a:r>
            <a:r>
              <a:rPr lang="sv-SE" dirty="0"/>
              <a:t> student to </a:t>
            </a:r>
            <a:r>
              <a:rPr lang="sv-SE" dirty="0" err="1"/>
              <a:t>take</a:t>
            </a:r>
            <a:br>
              <a:rPr lang="sv-SE" dirty="0"/>
            </a:br>
            <a:r>
              <a:rPr lang="sv-SE" dirty="0"/>
              <a:t>on </a:t>
            </a:r>
            <a:r>
              <a:rPr lang="sv-SE" dirty="0" err="1"/>
              <a:t>challenges</a:t>
            </a:r>
            <a:r>
              <a:rPr lang="sv-SE" dirty="0"/>
              <a:t> in </a:t>
            </a:r>
            <a:r>
              <a:rPr lang="sv-SE" dirty="0" err="1"/>
              <a:t>reading</a:t>
            </a:r>
            <a:endParaRPr lang="sv-SE" dirty="0"/>
          </a:p>
          <a:p>
            <a:endParaRPr lang="sv-SE" dirty="0"/>
          </a:p>
          <a:p>
            <a:r>
              <a:rPr lang="sv-SE" b="1" dirty="0" err="1"/>
              <a:t>Working</a:t>
            </a:r>
            <a:r>
              <a:rPr lang="sv-SE" b="1" dirty="0"/>
              <a:t> </a:t>
            </a:r>
            <a:r>
              <a:rPr lang="sv-SE" b="1" dirty="0" err="1"/>
              <a:t>with</a:t>
            </a:r>
            <a:r>
              <a:rPr lang="sv-SE" b="1" dirty="0"/>
              <a:t> Erik:</a:t>
            </a:r>
          </a:p>
          <a:p>
            <a:r>
              <a:rPr lang="sv-SE" dirty="0"/>
              <a:t>Class </a:t>
            </a:r>
            <a:r>
              <a:rPr lang="sv-SE" dirty="0" err="1"/>
              <a:t>teacher</a:t>
            </a:r>
            <a:endParaRPr lang="sv-SE" dirty="0"/>
          </a:p>
          <a:p>
            <a:r>
              <a:rPr lang="sv-SE" dirty="0" err="1"/>
              <a:t>Educational</a:t>
            </a:r>
            <a:r>
              <a:rPr lang="sv-SE" dirty="0"/>
              <a:t> </a:t>
            </a:r>
            <a:r>
              <a:rPr lang="sv-SE" dirty="0" err="1"/>
              <a:t>assistant</a:t>
            </a:r>
            <a:endParaRPr lang="sv-SE" dirty="0"/>
          </a:p>
          <a:p>
            <a:r>
              <a:rPr lang="sv-SE" dirty="0"/>
              <a:t>Special </a:t>
            </a:r>
            <a:r>
              <a:rPr lang="sv-SE" dirty="0" err="1"/>
              <a:t>education</a:t>
            </a:r>
            <a:r>
              <a:rPr lang="sv-SE" dirty="0"/>
              <a:t> </a:t>
            </a:r>
            <a:r>
              <a:rPr lang="sv-SE" dirty="0" err="1"/>
              <a:t>teacher</a:t>
            </a:r>
            <a:r>
              <a:rPr lang="sv-SE" dirty="0"/>
              <a:t>, Hanna</a:t>
            </a:r>
          </a:p>
          <a:p>
            <a:endParaRPr lang="sv-SE" dirty="0"/>
          </a:p>
        </p:txBody>
      </p:sp>
      <p:pic>
        <p:nvPicPr>
          <p:cNvPr id="9" name="Bildobjekt 8" descr="Cartoon picture of a young boy with blond, short hair, fair complexion, green eyes, a red sweater with yellow lining, brown trousers and red and white sneakers.">
            <a:extLst>
              <a:ext uri="{FF2B5EF4-FFF2-40B4-BE49-F238E27FC236}">
                <a16:creationId xmlns:a16="http://schemas.microsoft.com/office/drawing/2014/main" id="{AA4A9509-22D9-4484-A38B-E01600B8F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0" y="3201972"/>
            <a:ext cx="1745507" cy="3402365"/>
          </a:xfrm>
          <a:prstGeom prst="rect">
            <a:avLst/>
          </a:prstGeom>
        </p:spPr>
      </p:pic>
    </p:spTree>
    <p:extLst>
      <p:ext uri="{BB962C8B-B14F-4D97-AF65-F5344CB8AC3E}">
        <p14:creationId xmlns:p14="http://schemas.microsoft.com/office/powerpoint/2010/main" val="279569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F6E6B7-E5C4-4495-A328-3632A6275570}"/>
              </a:ext>
            </a:extLst>
          </p:cNvPr>
          <p:cNvSpPr>
            <a:spLocks noGrp="1"/>
          </p:cNvSpPr>
          <p:nvPr>
            <p:ph type="title"/>
          </p:nvPr>
        </p:nvSpPr>
        <p:spPr>
          <a:xfrm>
            <a:off x="684422" y="552849"/>
            <a:ext cx="10515600" cy="830783"/>
          </a:xfrm>
        </p:spPr>
        <p:txBody>
          <a:bodyPr/>
          <a:lstStyle/>
          <a:p>
            <a:r>
              <a:rPr lang="sv-SE" dirty="0" err="1"/>
              <a:t>What</a:t>
            </a:r>
            <a:r>
              <a:rPr lang="sv-SE" dirty="0"/>
              <a:t> </a:t>
            </a:r>
            <a:r>
              <a:rPr lang="sv-SE" dirty="0" err="1"/>
              <a:t>are</a:t>
            </a:r>
            <a:r>
              <a:rPr lang="sv-SE" dirty="0"/>
              <a:t> </a:t>
            </a:r>
            <a:r>
              <a:rPr lang="sv-SE" dirty="0" err="1"/>
              <a:t>your</a:t>
            </a:r>
            <a:r>
              <a:rPr lang="sv-SE" dirty="0"/>
              <a:t> </a:t>
            </a:r>
            <a:r>
              <a:rPr lang="sv-SE" dirty="0" err="1"/>
              <a:t>experiences</a:t>
            </a:r>
            <a:r>
              <a:rPr lang="sv-SE" dirty="0"/>
              <a:t>, Hanna?</a:t>
            </a:r>
          </a:p>
        </p:txBody>
      </p:sp>
      <p:sp>
        <p:nvSpPr>
          <p:cNvPr id="3" name="Platshållare för innehåll 2">
            <a:extLst>
              <a:ext uri="{FF2B5EF4-FFF2-40B4-BE49-F238E27FC236}">
                <a16:creationId xmlns:a16="http://schemas.microsoft.com/office/drawing/2014/main" id="{54694C2D-074B-4A3C-A3ED-836E721400D4}"/>
              </a:ext>
            </a:extLst>
          </p:cNvPr>
          <p:cNvSpPr>
            <a:spLocks noGrp="1"/>
          </p:cNvSpPr>
          <p:nvPr>
            <p:ph idx="1"/>
          </p:nvPr>
        </p:nvSpPr>
        <p:spPr>
          <a:xfrm>
            <a:off x="694865" y="1467853"/>
            <a:ext cx="10505155" cy="5029910"/>
          </a:xfrm>
        </p:spPr>
        <p:txBody>
          <a:bodyPr>
            <a:normAutofit/>
          </a:bodyPr>
          <a:lstStyle/>
          <a:p>
            <a:pPr marL="0" indent="0">
              <a:lnSpc>
                <a:spcPct val="107000"/>
              </a:lnSpc>
              <a:spcAft>
                <a:spcPts val="800"/>
              </a:spcAft>
              <a:buNone/>
            </a:pPr>
            <a:r>
              <a:rPr lang="en-US" sz="1800" dirty="0">
                <a:effectLst/>
                <a:ea typeface="Calibri" panose="020F0502020204030204" pitchFamily="34" charset="0"/>
                <a:cs typeface="Times New Roman" panose="02020603050405020304" pitchFamily="18" charset="0"/>
              </a:rPr>
              <a:t>"Erik thinks it's great fun. He can get a bit more excited. </a:t>
            </a:r>
            <a:br>
              <a:rPr lang="en-US" sz="1800" dirty="0">
                <a:effectLst/>
                <a:ea typeface="Calibri" panose="020F0502020204030204" pitchFamily="34" charset="0"/>
                <a:cs typeface="Times New Roman" panose="02020603050405020304" pitchFamily="18" charset="0"/>
              </a:rPr>
            </a:br>
            <a:r>
              <a:rPr lang="en-US" sz="1800" dirty="0">
                <a:effectLst/>
                <a:ea typeface="Calibri" panose="020F0502020204030204" pitchFamily="34" charset="0"/>
                <a:cs typeface="Times New Roman" panose="02020603050405020304" pitchFamily="18" charset="0"/>
              </a:rPr>
              <a:t>But it's the same when I do </a:t>
            </a:r>
            <a:r>
              <a:rPr lang="en-US" sz="1800" dirty="0" err="1">
                <a:effectLst/>
                <a:ea typeface="Calibri" panose="020F0502020204030204" pitchFamily="34" charset="0"/>
                <a:cs typeface="Times New Roman" panose="02020603050405020304" pitchFamily="18" charset="0"/>
              </a:rPr>
              <a:t>Rydaholm</a:t>
            </a:r>
            <a:r>
              <a:rPr lang="en-US" sz="1800" dirty="0">
                <a:effectLst/>
                <a:ea typeface="Calibri" panose="020F0502020204030204" pitchFamily="34" charset="0"/>
                <a:cs typeface="Times New Roman" panose="02020603050405020304" pitchFamily="18" charset="0"/>
              </a:rPr>
              <a:t> with him; it's the best lesson of the day."</a:t>
            </a:r>
            <a:endParaRPr lang="sv-SE" sz="1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effectLst/>
                <a:ea typeface="Calibri" panose="020F0502020204030204" pitchFamily="34" charset="0"/>
                <a:cs typeface="Times New Roman" panose="02020603050405020304" pitchFamily="18" charset="0"/>
              </a:rPr>
              <a:t>”Taking the advanced reading technique outside my classroom has been challenging. In the beginning, we did exercises with spaces where he had to divide his hands. </a:t>
            </a:r>
            <a:br>
              <a:rPr lang="en-US" sz="1800" dirty="0">
                <a:effectLst/>
                <a:ea typeface="Calibri" panose="020F0502020204030204" pitchFamily="34" charset="0"/>
                <a:cs typeface="Times New Roman" panose="02020603050405020304" pitchFamily="18" charset="0"/>
              </a:rPr>
            </a:br>
            <a:r>
              <a:rPr lang="en-US" sz="1800" dirty="0">
                <a:effectLst/>
                <a:ea typeface="Calibri" panose="020F0502020204030204" pitchFamily="34" charset="0"/>
                <a:cs typeface="Times New Roman" panose="02020603050405020304" pitchFamily="18" charset="0"/>
              </a:rPr>
              <a:t>He found it challenging to use it in other texts. But now the hand follows in a completely different way.”</a:t>
            </a:r>
            <a:endParaRPr lang="sv-SE" sz="1800" dirty="0">
              <a:effectLst/>
              <a:ea typeface="Calibri" panose="020F0502020204030204" pitchFamily="34" charset="0"/>
              <a:cs typeface="Times New Roman" panose="02020603050405020304" pitchFamily="18" charset="0"/>
            </a:endParaRPr>
          </a:p>
          <a:p>
            <a:pPr marL="0" indent="0">
              <a:buNone/>
            </a:pPr>
            <a:r>
              <a:rPr lang="sv-SE" sz="3200" dirty="0" err="1">
                <a:solidFill>
                  <a:schemeClr val="accent2"/>
                </a:solidFill>
                <a:latin typeface="+mj-lt"/>
              </a:rPr>
              <a:t>What</a:t>
            </a:r>
            <a:r>
              <a:rPr lang="sv-SE" sz="3200" dirty="0">
                <a:solidFill>
                  <a:schemeClr val="accent2"/>
                </a:solidFill>
                <a:latin typeface="+mj-lt"/>
              </a:rPr>
              <a:t> </a:t>
            </a:r>
            <a:r>
              <a:rPr lang="sv-SE" sz="3200" dirty="0" err="1">
                <a:solidFill>
                  <a:schemeClr val="accent2"/>
                </a:solidFill>
                <a:latin typeface="+mj-lt"/>
              </a:rPr>
              <a:t>effects</a:t>
            </a:r>
            <a:r>
              <a:rPr lang="sv-SE" sz="3200" dirty="0">
                <a:solidFill>
                  <a:schemeClr val="accent2"/>
                </a:solidFill>
                <a:latin typeface="+mj-lt"/>
              </a:rPr>
              <a:t> </a:t>
            </a:r>
            <a:r>
              <a:rPr lang="sv-SE" sz="3200" dirty="0" err="1">
                <a:solidFill>
                  <a:schemeClr val="accent2"/>
                </a:solidFill>
                <a:latin typeface="+mj-lt"/>
              </a:rPr>
              <a:t>have</a:t>
            </a:r>
            <a:r>
              <a:rPr lang="sv-SE" sz="3200" dirty="0">
                <a:solidFill>
                  <a:schemeClr val="accent2"/>
                </a:solidFill>
                <a:latin typeface="+mj-lt"/>
              </a:rPr>
              <a:t> </a:t>
            </a:r>
            <a:r>
              <a:rPr lang="sv-SE" sz="3200" dirty="0" err="1">
                <a:solidFill>
                  <a:schemeClr val="accent2"/>
                </a:solidFill>
                <a:latin typeface="+mj-lt"/>
              </a:rPr>
              <a:t>you</a:t>
            </a:r>
            <a:r>
              <a:rPr lang="sv-SE" sz="3200" dirty="0">
                <a:solidFill>
                  <a:schemeClr val="accent2"/>
                </a:solidFill>
                <a:latin typeface="+mj-lt"/>
              </a:rPr>
              <a:t> </a:t>
            </a:r>
            <a:r>
              <a:rPr lang="sv-SE" sz="3200" dirty="0" err="1">
                <a:solidFill>
                  <a:schemeClr val="accent2"/>
                </a:solidFill>
                <a:latin typeface="+mj-lt"/>
              </a:rPr>
              <a:t>seen</a:t>
            </a:r>
            <a:r>
              <a:rPr lang="sv-SE" sz="3200" dirty="0">
                <a:solidFill>
                  <a:schemeClr val="accent2"/>
                </a:solidFill>
                <a:latin typeface="+mj-lt"/>
              </a:rPr>
              <a:t>?</a:t>
            </a:r>
          </a:p>
          <a:p>
            <a:pPr marL="0" indent="0">
              <a:lnSpc>
                <a:spcPct val="107000"/>
              </a:lnSpc>
              <a:spcAft>
                <a:spcPts val="800"/>
              </a:spcAft>
              <a:buNone/>
            </a:pPr>
            <a:r>
              <a:rPr lang="sv-SE" sz="1800" dirty="0">
                <a:effectLst/>
                <a:ea typeface="Calibri" panose="020F0502020204030204" pitchFamily="34" charset="0"/>
                <a:cs typeface="Times New Roman" panose="02020603050405020304" pitchFamily="18" charset="0"/>
              </a:rPr>
              <a:t>"</a:t>
            </a:r>
            <a:r>
              <a:rPr lang="sv-SE" sz="1800" dirty="0" err="1">
                <a:effectLst/>
                <a:ea typeface="Calibri" panose="020F0502020204030204" pitchFamily="34" charset="0"/>
                <a:cs typeface="Times New Roman" panose="02020603050405020304" pitchFamily="18" charset="0"/>
              </a:rPr>
              <a:t>He</a:t>
            </a:r>
            <a:r>
              <a:rPr lang="sv-SE" sz="1800" dirty="0">
                <a:effectLst/>
                <a:ea typeface="Calibri" panose="020F0502020204030204" pitchFamily="34" charset="0"/>
                <a:cs typeface="Times New Roman" panose="02020603050405020304" pitchFamily="18" charset="0"/>
              </a:rPr>
              <a:t> is </a:t>
            </a:r>
            <a:r>
              <a:rPr lang="sv-SE" sz="1800" dirty="0" err="1">
                <a:effectLst/>
                <a:ea typeface="Calibri" panose="020F0502020204030204" pitchFamily="34" charset="0"/>
                <a:cs typeface="Times New Roman" panose="02020603050405020304" pitchFamily="18" charset="0"/>
              </a:rPr>
              <a:t>definitely</a:t>
            </a:r>
            <a:r>
              <a:rPr lang="sv-SE" sz="1800" dirty="0">
                <a:effectLst/>
                <a:ea typeface="Calibri" panose="020F0502020204030204" pitchFamily="34" charset="0"/>
                <a:cs typeface="Times New Roman" panose="02020603050405020304" pitchFamily="18" charset="0"/>
              </a:rPr>
              <a:t> faster. </a:t>
            </a:r>
            <a:r>
              <a:rPr lang="sv-SE" sz="1800" dirty="0" err="1">
                <a:effectLst/>
                <a:ea typeface="Calibri" panose="020F0502020204030204" pitchFamily="34" charset="0"/>
                <a:cs typeface="Times New Roman" panose="02020603050405020304" pitchFamily="18" charset="0"/>
              </a:rPr>
              <a:t>When</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we</a:t>
            </a:r>
            <a:r>
              <a:rPr lang="sv-SE" sz="1800" dirty="0">
                <a:effectLst/>
                <a:ea typeface="Calibri" panose="020F0502020204030204" pitchFamily="34" charset="0"/>
                <a:cs typeface="Times New Roman" panose="02020603050405020304" pitchFamily="18" charset="0"/>
              </a:rPr>
              <a:t> test </a:t>
            </a:r>
            <a:r>
              <a:rPr lang="sv-SE" sz="1800" dirty="0" err="1">
                <a:effectLst/>
                <a:ea typeface="Calibri" panose="020F0502020204030204" pitchFamily="34" charset="0"/>
                <a:cs typeface="Times New Roman" panose="02020603050405020304" pitchFamily="18" charset="0"/>
              </a:rPr>
              <a:t>comprehension</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he</a:t>
            </a:r>
            <a:r>
              <a:rPr lang="sv-SE" sz="1800" dirty="0">
                <a:effectLst/>
                <a:ea typeface="Calibri" panose="020F0502020204030204" pitchFamily="34" charset="0"/>
                <a:cs typeface="Times New Roman" panose="02020603050405020304" pitchFamily="18" charset="0"/>
              </a:rPr>
              <a:t> covers </a:t>
            </a:r>
            <a:r>
              <a:rPr lang="sv-SE" sz="1800" dirty="0" err="1">
                <a:effectLst/>
                <a:ea typeface="Calibri" panose="020F0502020204030204" pitchFamily="34" charset="0"/>
                <a:cs typeface="Times New Roman" panose="02020603050405020304" pitchFamily="18" charset="0"/>
              </a:rPr>
              <a:t>much</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more</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than</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before</a:t>
            </a:r>
            <a:r>
              <a:rPr lang="sv-SE" sz="1800" dirty="0">
                <a:effectLst/>
                <a:ea typeface="Calibri" panose="020F0502020204030204" pitchFamily="34" charset="0"/>
                <a:cs typeface="Times New Roman" panose="02020603050405020304" pitchFamily="18" charset="0"/>
              </a:rPr>
              <a:t>. </a:t>
            </a:r>
            <a:br>
              <a:rPr lang="sv-SE" sz="1800" dirty="0">
                <a:effectLst/>
                <a:ea typeface="Calibri" panose="020F0502020204030204" pitchFamily="34" charset="0"/>
                <a:cs typeface="Times New Roman" panose="02020603050405020304" pitchFamily="18" charset="0"/>
              </a:rPr>
            </a:br>
            <a:r>
              <a:rPr lang="sv-SE" sz="1800" dirty="0" err="1">
                <a:effectLst/>
                <a:ea typeface="Calibri" panose="020F0502020204030204" pitchFamily="34" charset="0"/>
                <a:cs typeface="Times New Roman" panose="02020603050405020304" pitchFamily="18" charset="0"/>
              </a:rPr>
              <a:t>Overview</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reading</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can</a:t>
            </a:r>
            <a:r>
              <a:rPr lang="sv-SE" sz="1800" dirty="0">
                <a:effectLst/>
                <a:ea typeface="Calibri" panose="020F0502020204030204" pitchFamily="34" charset="0"/>
                <a:cs typeface="Times New Roman" panose="02020603050405020304" pitchFamily="18" charset="0"/>
              </a:rPr>
              <a:t> be </a:t>
            </a:r>
            <a:r>
              <a:rPr lang="sv-SE" sz="1800" dirty="0" err="1">
                <a:effectLst/>
                <a:ea typeface="Calibri" panose="020F0502020204030204" pitchFamily="34" charset="0"/>
                <a:cs typeface="Times New Roman" panose="02020603050405020304" pitchFamily="18" charset="0"/>
              </a:rPr>
              <a:t>challenging</a:t>
            </a:r>
            <a:r>
              <a:rPr lang="sv-SE" sz="1800" dirty="0">
                <a:effectLst/>
                <a:ea typeface="Calibri" panose="020F0502020204030204" pitchFamily="34" charset="0"/>
                <a:cs typeface="Times New Roman" panose="02020603050405020304" pitchFamily="18" charset="0"/>
              </a:rPr>
              <a:t>. </a:t>
            </a:r>
            <a:br>
              <a:rPr lang="sv-SE" sz="1800" dirty="0">
                <a:effectLst/>
                <a:ea typeface="Calibri" panose="020F0502020204030204" pitchFamily="34" charset="0"/>
                <a:cs typeface="Times New Roman" panose="02020603050405020304" pitchFamily="18" charset="0"/>
              </a:rPr>
            </a:br>
            <a:r>
              <a:rPr lang="sv-SE" sz="1800" dirty="0">
                <a:effectLst/>
                <a:ea typeface="Calibri" panose="020F0502020204030204" pitchFamily="34" charset="0"/>
                <a:cs typeface="Times New Roman" panose="02020603050405020304" pitchFamily="18" charset="0"/>
              </a:rPr>
              <a:t>It </a:t>
            </a:r>
            <a:r>
              <a:rPr lang="sv-SE" sz="1800" dirty="0" err="1">
                <a:effectLst/>
                <a:ea typeface="Calibri" panose="020F0502020204030204" pitchFamily="34" charset="0"/>
                <a:cs typeface="Times New Roman" panose="02020603050405020304" pitchFamily="18" charset="0"/>
              </a:rPr>
              <a:t>takes</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longer</a:t>
            </a:r>
            <a:r>
              <a:rPr lang="sv-SE" sz="1800" dirty="0">
                <a:effectLst/>
                <a:ea typeface="Calibri" panose="020F0502020204030204" pitchFamily="34" charset="0"/>
                <a:cs typeface="Times New Roman" panose="02020603050405020304" pitchFamily="18" charset="0"/>
              </a:rPr>
              <a:t> for Erik to go back, </a:t>
            </a:r>
            <a:r>
              <a:rPr lang="sv-SE" sz="1800" dirty="0" err="1">
                <a:effectLst/>
                <a:ea typeface="Calibri" panose="020F0502020204030204" pitchFamily="34" charset="0"/>
                <a:cs typeface="Times New Roman" panose="02020603050405020304" pitchFamily="18" charset="0"/>
              </a:rPr>
              <a:t>find</a:t>
            </a:r>
            <a:r>
              <a:rPr lang="sv-SE" sz="1800" dirty="0">
                <a:effectLst/>
                <a:ea typeface="Calibri" panose="020F0502020204030204" pitchFamily="34" charset="0"/>
                <a:cs typeface="Times New Roman" panose="02020603050405020304" pitchFamily="18" charset="0"/>
              </a:rPr>
              <a:t> the </a:t>
            </a:r>
            <a:r>
              <a:rPr lang="sv-SE" sz="1800" dirty="0" err="1">
                <a:effectLst/>
                <a:ea typeface="Calibri" panose="020F0502020204030204" pitchFamily="34" charset="0"/>
                <a:cs typeface="Times New Roman" panose="02020603050405020304" pitchFamily="18" charset="0"/>
              </a:rPr>
              <a:t>keywords</a:t>
            </a:r>
            <a:r>
              <a:rPr lang="sv-SE" sz="1800" dirty="0">
                <a:effectLst/>
                <a:ea typeface="Calibri" panose="020F0502020204030204" pitchFamily="34" charset="0"/>
                <a:cs typeface="Times New Roman" panose="02020603050405020304" pitchFamily="18" charset="0"/>
              </a:rPr>
              <a:t>, and </a:t>
            </a:r>
            <a:r>
              <a:rPr lang="sv-SE" sz="1800" dirty="0" err="1">
                <a:effectLst/>
                <a:ea typeface="Calibri" panose="020F0502020204030204" pitchFamily="34" charset="0"/>
                <a:cs typeface="Times New Roman" panose="02020603050405020304" pitchFamily="18" charset="0"/>
              </a:rPr>
              <a:t>then</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return</a:t>
            </a:r>
            <a:r>
              <a:rPr lang="sv-SE" sz="1800" dirty="0">
                <a:effectLst/>
                <a:ea typeface="Calibri" panose="020F0502020204030204" pitchFamily="34" charset="0"/>
                <a:cs typeface="Times New Roman" panose="02020603050405020304" pitchFamily="18" charset="0"/>
              </a:rPr>
              <a:t> to </a:t>
            </a:r>
            <a:r>
              <a:rPr lang="sv-SE" sz="1800" dirty="0" err="1">
                <a:effectLst/>
                <a:ea typeface="Calibri" panose="020F0502020204030204" pitchFamily="34" charset="0"/>
                <a:cs typeface="Times New Roman" panose="02020603050405020304" pitchFamily="18" charset="0"/>
              </a:rPr>
              <a:t>where</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he</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was</a:t>
            </a:r>
            <a:r>
              <a:rPr lang="sv-SE" sz="1800" dirty="0">
                <a:effectLst/>
                <a:ea typeface="Calibri" panose="020F0502020204030204" pitchFamily="34" charset="0"/>
                <a:cs typeface="Times New Roman" panose="02020603050405020304" pitchFamily="18" charset="0"/>
              </a:rPr>
              <a:t>. </a:t>
            </a:r>
            <a:br>
              <a:rPr lang="sv-SE" sz="1800" dirty="0">
                <a:effectLst/>
                <a:ea typeface="Calibri" panose="020F0502020204030204" pitchFamily="34" charset="0"/>
                <a:cs typeface="Times New Roman" panose="02020603050405020304" pitchFamily="18" charset="0"/>
              </a:rPr>
            </a:br>
            <a:r>
              <a:rPr lang="sv-SE" sz="1800" dirty="0" err="1">
                <a:effectLst/>
                <a:ea typeface="Calibri" panose="020F0502020204030204" pitchFamily="34" charset="0"/>
                <a:cs typeface="Times New Roman" panose="02020603050405020304" pitchFamily="18" charset="0"/>
              </a:rPr>
              <a:t>But</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he's</a:t>
            </a:r>
            <a:r>
              <a:rPr lang="sv-SE" sz="1800" dirty="0">
                <a:effectLst/>
                <a:ea typeface="Calibri" panose="020F0502020204030204" pitchFamily="34" charset="0"/>
                <a:cs typeface="Times New Roman" panose="02020603050405020304" pitchFamily="18" charset="0"/>
              </a:rPr>
              <a:t> </a:t>
            </a:r>
            <a:r>
              <a:rPr lang="sv-SE" sz="1800" dirty="0" err="1">
                <a:effectLst/>
                <a:ea typeface="Calibri" panose="020F0502020204030204" pitchFamily="34" charset="0"/>
                <a:cs typeface="Times New Roman" panose="02020603050405020304" pitchFamily="18" charset="0"/>
              </a:rPr>
              <a:t>progressing</a:t>
            </a:r>
            <a:r>
              <a:rPr lang="sv-SE" sz="1800" dirty="0">
                <a:effectLst/>
                <a:ea typeface="Calibri" panose="020F0502020204030204" pitchFamily="34" charset="0"/>
                <a:cs typeface="Times New Roman" panose="02020603050405020304" pitchFamily="18" charset="0"/>
              </a:rPr>
              <a:t> just like the </a:t>
            </a:r>
            <a:r>
              <a:rPr lang="sv-SE" sz="1800" dirty="0" err="1">
                <a:effectLst/>
                <a:ea typeface="Calibri" panose="020F0502020204030204" pitchFamily="34" charset="0"/>
                <a:cs typeface="Times New Roman" panose="02020603050405020304" pitchFamily="18" charset="0"/>
              </a:rPr>
              <a:t>others</a:t>
            </a:r>
            <a:r>
              <a:rPr lang="sv-SE" sz="1800" dirty="0">
                <a:effectLst/>
                <a:ea typeface="Calibri" panose="020F0502020204030204" pitchFamily="34" charset="0"/>
                <a:cs typeface="Times New Roman" panose="02020603050405020304" pitchFamily="18" charset="0"/>
              </a:rPr>
              <a:t>."</a:t>
            </a:r>
          </a:p>
          <a:p>
            <a:pPr marL="0" indent="0">
              <a:buNone/>
            </a:pPr>
            <a:endParaRPr lang="sv-SE" sz="3200" dirty="0">
              <a:solidFill>
                <a:schemeClr val="accent2"/>
              </a:solidFill>
              <a:latin typeface="+mj-lt"/>
            </a:endParaRPr>
          </a:p>
          <a:p>
            <a:pPr marL="0" indent="0">
              <a:buNone/>
            </a:pPr>
            <a:endParaRPr lang="sv-SE" dirty="0">
              <a:latin typeface="Calibri" panose="020F0502020204030204" pitchFamily="34" charset="0"/>
              <a:cs typeface="Calibri" panose="020F0502020204030204" pitchFamily="34" charset="0"/>
            </a:endParaRPr>
          </a:p>
          <a:p>
            <a:pPr marL="0" indent="0">
              <a:buNone/>
            </a:pPr>
            <a:endParaRPr lang="sv-SE" dirty="0"/>
          </a:p>
        </p:txBody>
      </p:sp>
      <p:pic>
        <p:nvPicPr>
          <p:cNvPr id="4" name="Bildobjekt 3" descr="Cartoon picture of a young boy with blond, short hair, fair complexion, green eyes, a red sweater with yellow lining, brown trousers and red and white sneakers.">
            <a:extLst>
              <a:ext uri="{FF2B5EF4-FFF2-40B4-BE49-F238E27FC236}">
                <a16:creationId xmlns:a16="http://schemas.microsoft.com/office/drawing/2014/main" id="{9F3854DD-941A-4CF5-8127-A40D924E4F83}"/>
              </a:ext>
            </a:extLst>
          </p:cNvPr>
          <p:cNvPicPr>
            <a:picLocks noChangeAspect="1"/>
          </p:cNvPicPr>
          <p:nvPr/>
        </p:nvPicPr>
        <p:blipFill>
          <a:blip r:embed="rId3"/>
          <a:stretch>
            <a:fillRect/>
          </a:stretch>
        </p:blipFill>
        <p:spPr>
          <a:xfrm>
            <a:off x="10978952" y="4379147"/>
            <a:ext cx="1036365" cy="2021999"/>
          </a:xfrm>
          <a:prstGeom prst="rect">
            <a:avLst/>
          </a:prstGeom>
        </p:spPr>
      </p:pic>
    </p:spTree>
    <p:extLst>
      <p:ext uri="{BB962C8B-B14F-4D97-AF65-F5344CB8AC3E}">
        <p14:creationId xmlns:p14="http://schemas.microsoft.com/office/powerpoint/2010/main" val="197169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F78138-99EA-4E34-AD10-194AA1FEE87E}"/>
              </a:ext>
            </a:extLst>
          </p:cNvPr>
          <p:cNvSpPr>
            <a:spLocks noGrp="1"/>
          </p:cNvSpPr>
          <p:nvPr>
            <p:ph type="title"/>
          </p:nvPr>
        </p:nvSpPr>
        <p:spPr>
          <a:xfrm>
            <a:off x="684422" y="552849"/>
            <a:ext cx="10515600" cy="1450612"/>
          </a:xfrm>
        </p:spPr>
        <p:txBody>
          <a:bodyPr>
            <a:normAutofit fontScale="90000"/>
          </a:bodyPr>
          <a:lstStyle/>
          <a:p>
            <a:r>
              <a:rPr lang="sv-SE" sz="3600" dirty="0" err="1">
                <a:effectLst/>
                <a:latin typeface="Calibri" panose="020F0502020204030204" pitchFamily="34" charset="0"/>
                <a:ea typeface="Calibri" panose="020F0502020204030204" pitchFamily="34" charset="0"/>
                <a:cs typeface="Times New Roman" panose="02020603050405020304" pitchFamily="18" charset="0"/>
              </a:rPr>
              <a:t>What</a:t>
            </a:r>
            <a:r>
              <a:rPr lang="sv-SE" sz="3600" dirty="0">
                <a:effectLst/>
                <a:latin typeface="Calibri" panose="020F0502020204030204" pitchFamily="34" charset="0"/>
                <a:ea typeface="Calibri" panose="020F0502020204030204" pitchFamily="34" charset="0"/>
                <a:cs typeface="Times New Roman" panose="02020603050405020304" pitchFamily="18" charset="0"/>
              </a:rPr>
              <a:t> is it like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teaching</a:t>
            </a:r>
            <a:r>
              <a:rPr lang="sv-SE" sz="3600" dirty="0">
                <a:effectLst/>
                <a:latin typeface="Calibri" panose="020F0502020204030204" pitchFamily="34" charset="0"/>
                <a:ea typeface="Calibri" panose="020F0502020204030204" pitchFamily="34" charset="0"/>
                <a:cs typeface="Times New Roman" panose="02020603050405020304" pitchFamily="18" charset="0"/>
              </a:rPr>
              <a:t> a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a</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way</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of</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reading</a:t>
            </a:r>
            <a:r>
              <a:rPr lang="sv-SE" sz="3600" dirty="0">
                <a:effectLst/>
                <a:latin typeface="Calibri" panose="020F0502020204030204" pitchFamily="34" charset="0"/>
                <a:ea typeface="Calibri" panose="020F0502020204030204" pitchFamily="34" charset="0"/>
                <a:cs typeface="Times New Roman" panose="02020603050405020304" pitchFamily="18" charset="0"/>
              </a:rPr>
              <a:t> and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writing</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that</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you</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don’t</a:t>
            </a:r>
            <a:r>
              <a:rPr lang="sv-SE" sz="3600" dirty="0">
                <a:effectLst/>
                <a:latin typeface="Calibri" panose="020F0502020204030204" pitchFamily="34" charset="0"/>
                <a:ea typeface="Calibri" panose="020F0502020204030204" pitchFamily="34" charset="0"/>
                <a:cs typeface="Times New Roman" panose="02020603050405020304" pitchFamily="18" charset="0"/>
              </a:rPr>
              <a:t> </a:t>
            </a:r>
            <a:r>
              <a:rPr lang="sv-SE" sz="3600" dirty="0" err="1">
                <a:effectLst/>
                <a:latin typeface="Calibri" panose="020F0502020204030204" pitchFamily="34" charset="0"/>
                <a:ea typeface="Calibri" panose="020F0502020204030204" pitchFamily="34" charset="0"/>
                <a:cs typeface="Times New Roman" panose="02020603050405020304" pitchFamily="18" charset="0"/>
              </a:rPr>
              <a:t>fully</a:t>
            </a:r>
            <a:r>
              <a:rPr lang="sv-SE" sz="3600" dirty="0">
                <a:effectLst/>
                <a:latin typeface="Calibri" panose="020F0502020204030204" pitchFamily="34" charset="0"/>
                <a:ea typeface="Calibri" panose="020F0502020204030204" pitchFamily="34" charset="0"/>
                <a:cs typeface="Times New Roman" panose="02020603050405020304" pitchFamily="18" charset="0"/>
              </a:rPr>
              <a:t> master?</a:t>
            </a:r>
            <a:br>
              <a:rPr lang="sv-SE" sz="3600" dirty="0">
                <a:effectLst/>
                <a:latin typeface="Calibri" panose="020F0502020204030204" pitchFamily="34" charset="0"/>
                <a:ea typeface="Calibri" panose="020F0502020204030204" pitchFamily="34" charset="0"/>
                <a:cs typeface="Times New Roman" panose="02020603050405020304" pitchFamily="18" charset="0"/>
              </a:rPr>
            </a:br>
            <a:endParaRPr lang="sv-SE" dirty="0"/>
          </a:p>
        </p:txBody>
      </p:sp>
      <p:sp>
        <p:nvSpPr>
          <p:cNvPr id="3" name="Platshållare för innehåll 2">
            <a:extLst>
              <a:ext uri="{FF2B5EF4-FFF2-40B4-BE49-F238E27FC236}">
                <a16:creationId xmlns:a16="http://schemas.microsoft.com/office/drawing/2014/main" id="{5FA3FE4D-510E-4093-AD19-10FF6EB8CE48}"/>
              </a:ext>
            </a:extLst>
          </p:cNvPr>
          <p:cNvSpPr>
            <a:spLocks noGrp="1"/>
          </p:cNvSpPr>
          <p:nvPr>
            <p:ph idx="1"/>
          </p:nvPr>
        </p:nvSpPr>
        <p:spPr>
          <a:xfrm>
            <a:off x="694865" y="2145362"/>
            <a:ext cx="5962789" cy="4008857"/>
          </a:xfrm>
        </p:spPr>
        <p:txBody>
          <a:bodyPr>
            <a:normAutofit fontScale="70000" lnSpcReduction="20000"/>
          </a:bodyPr>
          <a:lstStyle/>
          <a:p>
            <a:pPr marL="0" indent="0">
              <a:lnSpc>
                <a:spcPct val="107000"/>
              </a:lnSpc>
              <a:spcAft>
                <a:spcPts val="800"/>
              </a:spcAft>
              <a:buNone/>
            </a:pPr>
            <a:r>
              <a:rPr lang="sv-SE" sz="3200" dirty="0">
                <a:effectLst/>
                <a:latin typeface="Calibri" panose="020F0502020204030204" pitchFamily="34" charset="0"/>
                <a:ea typeface="Calibri" panose="020F0502020204030204" pitchFamily="34" charset="0"/>
                <a:cs typeface="Times New Roman" panose="02020603050405020304" pitchFamily="18" charset="0"/>
              </a:rPr>
              <a:t>”</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Well</a:t>
            </a:r>
            <a:r>
              <a:rPr lang="sv-SE" sz="3200" dirty="0">
                <a:effectLst/>
                <a:latin typeface="Calibri" panose="020F0502020204030204" pitchFamily="34" charset="0"/>
                <a:ea typeface="Calibri" panose="020F0502020204030204" pitchFamily="34" charset="0"/>
                <a:cs typeface="Times New Roman" panose="02020603050405020304" pitchFamily="18" charset="0"/>
              </a:rPr>
              <a:t>, I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mean</a:t>
            </a:r>
            <a:r>
              <a:rPr lang="sv-SE" sz="3200" dirty="0">
                <a:effectLst/>
                <a:latin typeface="Calibri" panose="020F0502020204030204" pitchFamily="34" charset="0"/>
                <a:ea typeface="Calibri" panose="020F0502020204030204" pitchFamily="34" charset="0"/>
                <a:cs typeface="Times New Roman" panose="02020603050405020304" pitchFamily="18" charset="0"/>
              </a:rPr>
              <a:t> Braille; I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can't</a:t>
            </a:r>
            <a:r>
              <a:rPr lang="sv-SE" sz="3200" dirty="0">
                <a:effectLst/>
                <a:latin typeface="Calibri" panose="020F0502020204030204" pitchFamily="34" charset="0"/>
                <a:ea typeface="Calibri" panose="020F0502020204030204" pitchFamily="34" charset="0"/>
                <a:cs typeface="Times New Roman" panose="02020603050405020304" pitchFamily="18" charset="0"/>
              </a:rPr>
              <a:t> read a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single</a:t>
            </a:r>
            <a:r>
              <a:rPr lang="sv-SE" sz="3200" dirty="0">
                <a:effectLst/>
                <a:latin typeface="Calibri" panose="020F0502020204030204" pitchFamily="34" charset="0"/>
                <a:ea typeface="Calibri" panose="020F0502020204030204" pitchFamily="34" charset="0"/>
                <a:cs typeface="Times New Roman" panose="02020603050405020304" pitchFamily="18" charset="0"/>
              </a:rPr>
              <a:t> letter.</a:t>
            </a:r>
          </a:p>
          <a:p>
            <a:pPr marL="0" indent="0">
              <a:lnSpc>
                <a:spcPct val="107000"/>
              </a:lnSpc>
              <a:spcAft>
                <a:spcPts val="800"/>
              </a:spcAft>
              <a:buNone/>
            </a:pPr>
            <a:r>
              <a:rPr lang="sv-SE" sz="3200" dirty="0" err="1">
                <a:effectLst/>
                <a:latin typeface="Calibri" panose="020F0502020204030204" pitchFamily="34" charset="0"/>
                <a:ea typeface="Calibri" panose="020F0502020204030204" pitchFamily="34" charset="0"/>
                <a:cs typeface="Times New Roman" panose="02020603050405020304" pitchFamily="18" charset="0"/>
              </a:rPr>
              <a:t>But</a:t>
            </a:r>
            <a:r>
              <a:rPr lang="sv-SE" sz="3200" dirty="0">
                <a:effectLst/>
                <a:latin typeface="Calibri" panose="020F0502020204030204" pitchFamily="34" charset="0"/>
                <a:ea typeface="Calibri" panose="020F0502020204030204" pitchFamily="34" charset="0"/>
                <a:cs typeface="Times New Roman" panose="02020603050405020304" pitchFamily="18" charset="0"/>
              </a:rPr>
              <a:t> it has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gone</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very</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well</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anyway</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because</a:t>
            </a:r>
            <a:r>
              <a:rPr lang="sv-SE" sz="3200" dirty="0">
                <a:effectLst/>
                <a:latin typeface="Calibri" panose="020F0502020204030204" pitchFamily="34" charset="0"/>
                <a:ea typeface="Calibri" panose="020F0502020204030204" pitchFamily="34" charset="0"/>
                <a:cs typeface="Times New Roman" panose="02020603050405020304" pitchFamily="18" charset="0"/>
              </a:rPr>
              <a:t> the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sv-SE" sz="3200" dirty="0">
                <a:effectLst/>
                <a:latin typeface="Calibri" panose="020F0502020204030204" pitchFamily="34" charset="0"/>
                <a:ea typeface="Calibri" panose="020F0502020204030204" pitchFamily="34" charset="0"/>
                <a:cs typeface="Times New Roman" panose="02020603050405020304" pitchFamily="18" charset="0"/>
              </a:rPr>
              <a:t> and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educational</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assistant</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have</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learned</a:t>
            </a:r>
            <a:r>
              <a:rPr lang="sv-SE" sz="3200" dirty="0">
                <a:effectLst/>
                <a:latin typeface="Calibri" panose="020F0502020204030204" pitchFamily="34" charset="0"/>
                <a:ea typeface="Calibri" panose="020F0502020204030204" pitchFamily="34" charset="0"/>
                <a:cs typeface="Times New Roman" panose="02020603050405020304" pitchFamily="18" charset="0"/>
              </a:rPr>
              <a:t> it. </a:t>
            </a:r>
          </a:p>
          <a:p>
            <a:pPr marL="0" indent="0">
              <a:lnSpc>
                <a:spcPct val="107000"/>
              </a:lnSpc>
              <a:spcAft>
                <a:spcPts val="800"/>
              </a:spcAft>
              <a:buNone/>
            </a:pPr>
            <a:r>
              <a:rPr lang="sv-SE" sz="3200" dirty="0">
                <a:effectLst/>
                <a:latin typeface="Calibri" panose="020F0502020204030204" pitchFamily="34" charset="0"/>
                <a:ea typeface="Calibri" panose="020F0502020204030204" pitchFamily="34" charset="0"/>
                <a:cs typeface="Times New Roman" panose="02020603050405020304" pitchFamily="18" charset="0"/>
              </a:rPr>
              <a:t>Erik is not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overly</a:t>
            </a:r>
            <a:r>
              <a:rPr lang="sv-SE" sz="3200" dirty="0">
                <a:effectLst/>
                <a:latin typeface="Calibri" panose="020F0502020204030204" pitchFamily="34" charset="0"/>
                <a:ea typeface="Calibri" panose="020F0502020204030204" pitchFamily="34" charset="0"/>
                <a:cs typeface="Times New Roman" panose="02020603050405020304" pitchFamily="18" charset="0"/>
              </a:rPr>
              <a:t> fond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of</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reading</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books</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but</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he</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does</a:t>
            </a:r>
            <a:r>
              <a:rPr lang="sv-SE" sz="3200" dirty="0">
                <a:effectLst/>
                <a:latin typeface="Calibri" panose="020F0502020204030204" pitchFamily="34" charset="0"/>
                <a:ea typeface="Calibri" panose="020F0502020204030204" pitchFamily="34" charset="0"/>
                <a:cs typeface="Times New Roman" panose="02020603050405020304" pitchFamily="18" charset="0"/>
              </a:rPr>
              <a:t> it.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During</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silent</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reading</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he</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reads</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his</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book</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But</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home</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he</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probably</a:t>
            </a:r>
            <a:r>
              <a:rPr lang="sv-SE" sz="3200" dirty="0">
                <a:effectLst/>
                <a:latin typeface="Calibri" panose="020F0502020204030204" pitchFamily="34" charset="0"/>
                <a:ea typeface="Calibri" panose="020F0502020204030204" pitchFamily="34" charset="0"/>
                <a:cs typeface="Times New Roman" panose="02020603050405020304" pitchFamily="18" charset="0"/>
              </a:rPr>
              <a:t> listens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more</a:t>
            </a:r>
            <a:r>
              <a:rPr lang="sv-SE" sz="32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sv-SE" sz="3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v-SE" sz="3200" dirty="0">
                <a:effectLst/>
                <a:latin typeface="Calibri" panose="020F0502020204030204" pitchFamily="34" charset="0"/>
                <a:ea typeface="Calibri" panose="020F0502020204030204" pitchFamily="34" charset="0"/>
                <a:cs typeface="Times New Roman" panose="02020603050405020304" pitchFamily="18" charset="0"/>
              </a:rPr>
              <a:t>Hanna, Special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sv-SE" sz="3200" dirty="0">
                <a:effectLst/>
                <a:latin typeface="Calibri" panose="020F0502020204030204" pitchFamily="34" charset="0"/>
                <a:ea typeface="Calibri" panose="020F0502020204030204" pitchFamily="34" charset="0"/>
                <a:cs typeface="Times New Roman" panose="02020603050405020304" pitchFamily="18" charset="0"/>
              </a:rPr>
              <a:t> for Erik</a:t>
            </a:r>
          </a:p>
          <a:p>
            <a:endParaRPr lang="sv-SE" dirty="0"/>
          </a:p>
        </p:txBody>
      </p:sp>
      <p:pic>
        <p:nvPicPr>
          <p:cNvPr id="4" name="Bildobjekt 3" descr="Cartoon picture of a young boy with blond, short hair, fair complexion, green eyes, a red sweater with yellow lining, brown trousers and red and white sneakers.">
            <a:extLst>
              <a:ext uri="{FF2B5EF4-FFF2-40B4-BE49-F238E27FC236}">
                <a16:creationId xmlns:a16="http://schemas.microsoft.com/office/drawing/2014/main" id="{7B852987-5098-4D86-AC19-27A5B8123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097" y="2009000"/>
            <a:ext cx="2014925" cy="3927518"/>
          </a:xfrm>
          <a:prstGeom prst="rect">
            <a:avLst/>
          </a:prstGeom>
        </p:spPr>
      </p:pic>
    </p:spTree>
    <p:extLst>
      <p:ext uri="{BB962C8B-B14F-4D97-AF65-F5344CB8AC3E}">
        <p14:creationId xmlns:p14="http://schemas.microsoft.com/office/powerpoint/2010/main" val="3284743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4F0">
            <a:alpha val="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440541-2D90-4EF9-9EB9-9A332F6F9F5A}"/>
              </a:ext>
            </a:extLst>
          </p:cNvPr>
          <p:cNvSpPr>
            <a:spLocks noGrp="1"/>
          </p:cNvSpPr>
          <p:nvPr>
            <p:ph type="title"/>
          </p:nvPr>
        </p:nvSpPr>
        <p:spPr>
          <a:xfrm>
            <a:off x="684422" y="552850"/>
            <a:ext cx="10515600" cy="809226"/>
          </a:xfrm>
        </p:spPr>
        <p:txBody>
          <a:bodyPr/>
          <a:lstStyle/>
          <a:p>
            <a:r>
              <a:rPr lang="sv-SE" dirty="0"/>
              <a:t>Erik, </a:t>
            </a:r>
            <a:r>
              <a:rPr lang="sv-SE" dirty="0" err="1"/>
              <a:t>grade</a:t>
            </a:r>
            <a:r>
              <a:rPr lang="sv-SE" dirty="0"/>
              <a:t> </a:t>
            </a:r>
            <a:r>
              <a:rPr lang="sv-SE" dirty="0" err="1"/>
              <a:t>level</a:t>
            </a:r>
            <a:r>
              <a:rPr lang="sv-SE" dirty="0"/>
              <a:t> 4, nov 2023</a:t>
            </a:r>
          </a:p>
        </p:txBody>
      </p:sp>
      <p:sp>
        <p:nvSpPr>
          <p:cNvPr id="3" name="Platshållare för innehåll 2">
            <a:extLst>
              <a:ext uri="{FF2B5EF4-FFF2-40B4-BE49-F238E27FC236}">
                <a16:creationId xmlns:a16="http://schemas.microsoft.com/office/drawing/2014/main" id="{A14D6416-315F-4E98-8913-EB228061F478}"/>
              </a:ext>
            </a:extLst>
          </p:cNvPr>
          <p:cNvSpPr>
            <a:spLocks noGrp="1"/>
          </p:cNvSpPr>
          <p:nvPr>
            <p:ph idx="1"/>
          </p:nvPr>
        </p:nvSpPr>
        <p:spPr>
          <a:xfrm>
            <a:off x="694865" y="1458930"/>
            <a:ext cx="5675455" cy="4674770"/>
          </a:xfrm>
        </p:spPr>
        <p:txBody>
          <a:bodyPr>
            <a:normAutofit/>
          </a:bodyPr>
          <a:lstStyle/>
          <a:p>
            <a:r>
              <a:rPr lang="sv-SE" dirty="0"/>
              <a:t>Text </a:t>
            </a:r>
            <a:r>
              <a:rPr lang="sv-SE" dirty="0" err="1"/>
              <a:t>reading</a:t>
            </a:r>
            <a:r>
              <a:rPr lang="sv-SE" dirty="0"/>
              <a:t>					</a:t>
            </a:r>
            <a:br>
              <a:rPr lang="sv-SE" dirty="0"/>
            </a:br>
            <a:r>
              <a:rPr lang="sv-SE" dirty="0"/>
              <a:t>Reading speed 90 </a:t>
            </a:r>
            <a:r>
              <a:rPr lang="sv-SE" dirty="0" err="1"/>
              <a:t>words</a:t>
            </a:r>
            <a:r>
              <a:rPr lang="sv-SE" dirty="0"/>
              <a:t> per </a:t>
            </a:r>
            <a:r>
              <a:rPr lang="sv-SE" dirty="0" err="1"/>
              <a:t>minute</a:t>
            </a:r>
            <a:r>
              <a:rPr lang="sv-SE" dirty="0"/>
              <a:t> </a:t>
            </a:r>
          </a:p>
          <a:p>
            <a:r>
              <a:rPr lang="sv-SE" dirty="0"/>
              <a:t>Right index finger, </a:t>
            </a:r>
            <a:r>
              <a:rPr lang="sv-SE" dirty="0" err="1"/>
              <a:t>more</a:t>
            </a:r>
            <a:r>
              <a:rPr lang="sv-SE" dirty="0"/>
              <a:t> fingers </a:t>
            </a:r>
            <a:r>
              <a:rPr lang="sv-SE" dirty="0" err="1"/>
              <a:t>active</a:t>
            </a:r>
            <a:br>
              <a:rPr lang="sv-SE" dirty="0"/>
            </a:br>
            <a:r>
              <a:rPr lang="sv-SE" dirty="0" err="1"/>
              <a:t>Left</a:t>
            </a:r>
            <a:r>
              <a:rPr lang="sv-SE" dirty="0"/>
              <a:t> hand </a:t>
            </a:r>
            <a:r>
              <a:rPr lang="sv-SE" dirty="0" err="1"/>
              <a:t>keeping</a:t>
            </a:r>
            <a:r>
              <a:rPr lang="sv-SE" dirty="0"/>
              <a:t> </a:t>
            </a:r>
            <a:r>
              <a:rPr lang="sv-SE" dirty="0" err="1"/>
              <a:t>track</a:t>
            </a:r>
            <a:r>
              <a:rPr lang="sv-SE" dirty="0"/>
              <a:t> </a:t>
            </a:r>
            <a:r>
              <a:rPr lang="sv-SE" dirty="0" err="1"/>
              <a:t>of</a:t>
            </a:r>
            <a:r>
              <a:rPr lang="sv-SE" dirty="0"/>
              <a:t> </a:t>
            </a:r>
            <a:r>
              <a:rPr lang="sv-SE" dirty="0" err="1"/>
              <a:t>lines</a:t>
            </a:r>
            <a:endParaRPr lang="sv-SE" dirty="0"/>
          </a:p>
          <a:p>
            <a:r>
              <a:rPr lang="sv-SE" dirty="0" err="1"/>
              <a:t>Some</a:t>
            </a:r>
            <a:r>
              <a:rPr lang="sv-SE" dirty="0"/>
              <a:t> regressions</a:t>
            </a:r>
          </a:p>
          <a:p>
            <a:r>
              <a:rPr lang="sv-SE" dirty="0" err="1"/>
              <a:t>Both</a:t>
            </a:r>
            <a:r>
              <a:rPr lang="sv-SE" dirty="0"/>
              <a:t> hands </a:t>
            </a:r>
            <a:r>
              <a:rPr lang="sv-SE" dirty="0" err="1"/>
              <a:t>active</a:t>
            </a:r>
            <a:r>
              <a:rPr lang="sv-SE" dirty="0"/>
              <a:t> on Braille display</a:t>
            </a:r>
          </a:p>
          <a:p>
            <a:pPr marL="0" indent="0">
              <a:buNone/>
            </a:pPr>
            <a:endParaRPr lang="sv-SE" dirty="0"/>
          </a:p>
          <a:p>
            <a:pPr marL="0" indent="0">
              <a:buNone/>
            </a:pPr>
            <a:r>
              <a:rPr lang="sv-SE" dirty="0" err="1"/>
              <a:t>Working</a:t>
            </a:r>
            <a:r>
              <a:rPr lang="sv-SE" dirty="0"/>
              <a:t> </a:t>
            </a:r>
            <a:r>
              <a:rPr lang="sv-SE" dirty="0" err="1"/>
              <a:t>with</a:t>
            </a:r>
            <a:r>
              <a:rPr lang="sv-SE" dirty="0"/>
              <a:t> Erik:</a:t>
            </a:r>
          </a:p>
          <a:p>
            <a:pPr marL="0" indent="0">
              <a:buNone/>
            </a:pPr>
            <a:r>
              <a:rPr lang="sv-SE" dirty="0"/>
              <a:t>Class </a:t>
            </a:r>
            <a:r>
              <a:rPr lang="sv-SE" dirty="0" err="1"/>
              <a:t>teacher</a:t>
            </a:r>
            <a:r>
              <a:rPr lang="sv-SE" dirty="0"/>
              <a:t>, </a:t>
            </a:r>
            <a:r>
              <a:rPr lang="sv-SE" dirty="0" err="1"/>
              <a:t>employed</a:t>
            </a:r>
            <a:r>
              <a:rPr lang="sv-SE" dirty="0"/>
              <a:t> in August. </a:t>
            </a:r>
          </a:p>
          <a:p>
            <a:pPr marL="0" indent="0">
              <a:buNone/>
            </a:pPr>
            <a:r>
              <a:rPr lang="sv-SE" dirty="0" err="1"/>
              <a:t>Paraprofessional</a:t>
            </a:r>
            <a:r>
              <a:rPr lang="sv-SE" dirty="0"/>
              <a:t>, 21 </a:t>
            </a:r>
            <a:r>
              <a:rPr lang="sv-SE" dirty="0" err="1"/>
              <a:t>years</a:t>
            </a:r>
            <a:r>
              <a:rPr lang="sv-SE" dirty="0"/>
              <a:t> old, just </a:t>
            </a:r>
            <a:r>
              <a:rPr lang="sv-SE" dirty="0" err="1"/>
              <a:t>replaced</a:t>
            </a:r>
            <a:endParaRPr lang="sv-SE" dirty="0"/>
          </a:p>
          <a:p>
            <a:pPr marL="0" indent="0">
              <a:buNone/>
            </a:pPr>
            <a:r>
              <a:rPr lang="sv-SE" dirty="0"/>
              <a:t>No </a:t>
            </a:r>
            <a:r>
              <a:rPr lang="sv-SE" dirty="0" err="1"/>
              <a:t>previous</a:t>
            </a:r>
            <a:r>
              <a:rPr lang="sv-SE" dirty="0"/>
              <a:t> </a:t>
            </a:r>
            <a:r>
              <a:rPr lang="sv-SE" dirty="0" err="1"/>
              <a:t>experience</a:t>
            </a:r>
            <a:r>
              <a:rPr lang="sv-SE" dirty="0"/>
              <a:t> </a:t>
            </a:r>
            <a:r>
              <a:rPr lang="sv-SE" dirty="0" err="1"/>
              <a:t>with</a:t>
            </a:r>
            <a:r>
              <a:rPr lang="sv-SE" dirty="0"/>
              <a:t> Braille.</a:t>
            </a:r>
          </a:p>
        </p:txBody>
      </p:sp>
      <p:pic>
        <p:nvPicPr>
          <p:cNvPr id="9" name="Bildobjekt 8" descr="Cartoon picture of a young boy with blond, short hair, fair complexion, green eyes, a red sweater with yellow lining, brown trousers and red and white sneakers.">
            <a:extLst>
              <a:ext uri="{FF2B5EF4-FFF2-40B4-BE49-F238E27FC236}">
                <a16:creationId xmlns:a16="http://schemas.microsoft.com/office/drawing/2014/main" id="{AA4A9509-22D9-4484-A38B-E01600B8F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566" y="1144775"/>
            <a:ext cx="2559456" cy="4988925"/>
          </a:xfrm>
          <a:prstGeom prst="rect">
            <a:avLst/>
          </a:prstGeom>
        </p:spPr>
      </p:pic>
    </p:spTree>
    <p:extLst>
      <p:ext uri="{BB962C8B-B14F-4D97-AF65-F5344CB8AC3E}">
        <p14:creationId xmlns:p14="http://schemas.microsoft.com/office/powerpoint/2010/main" val="731687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9901F6-8E64-417A-8690-98FC609B16CF}"/>
              </a:ext>
            </a:extLst>
          </p:cNvPr>
          <p:cNvSpPr>
            <a:spLocks noGrp="1"/>
          </p:cNvSpPr>
          <p:nvPr>
            <p:ph type="title"/>
          </p:nvPr>
        </p:nvSpPr>
        <p:spPr>
          <a:xfrm>
            <a:off x="684422" y="552849"/>
            <a:ext cx="10515600" cy="864471"/>
          </a:xfrm>
        </p:spPr>
        <p:txBody>
          <a:bodyPr/>
          <a:lstStyle/>
          <a:p>
            <a:r>
              <a:rPr lang="sv-SE" dirty="0"/>
              <a:t>Sweden – a small </a:t>
            </a:r>
            <a:r>
              <a:rPr lang="sv-SE" dirty="0" err="1"/>
              <a:t>yet</a:t>
            </a:r>
            <a:r>
              <a:rPr lang="sv-SE" dirty="0"/>
              <a:t> </a:t>
            </a:r>
            <a:r>
              <a:rPr lang="sv-SE" dirty="0" err="1"/>
              <a:t>large</a:t>
            </a:r>
            <a:r>
              <a:rPr lang="sv-SE" dirty="0"/>
              <a:t> country</a:t>
            </a:r>
          </a:p>
        </p:txBody>
      </p:sp>
      <p:sp>
        <p:nvSpPr>
          <p:cNvPr id="3" name="Platshållare för innehåll 2">
            <a:extLst>
              <a:ext uri="{FF2B5EF4-FFF2-40B4-BE49-F238E27FC236}">
                <a16:creationId xmlns:a16="http://schemas.microsoft.com/office/drawing/2014/main" id="{B4EB0910-3670-4A6D-AA34-6CC3E03C8FAF}"/>
              </a:ext>
            </a:extLst>
          </p:cNvPr>
          <p:cNvSpPr>
            <a:spLocks noGrp="1"/>
          </p:cNvSpPr>
          <p:nvPr>
            <p:ph idx="1"/>
          </p:nvPr>
        </p:nvSpPr>
        <p:spPr>
          <a:xfrm>
            <a:off x="694865" y="1645920"/>
            <a:ext cx="5839499" cy="4851843"/>
          </a:xfrm>
        </p:spPr>
        <p:txBody>
          <a:bodyPr>
            <a:normAutofit/>
          </a:bodyPr>
          <a:lstStyle/>
          <a:p>
            <a:r>
              <a:rPr lang="sv-SE" sz="2000" dirty="0"/>
              <a:t>Population </a:t>
            </a:r>
            <a:r>
              <a:rPr lang="sv-SE" sz="2000" dirty="0" err="1"/>
              <a:t>density</a:t>
            </a:r>
            <a:r>
              <a:rPr lang="sv-SE" sz="2000" dirty="0"/>
              <a:t>: Sweden </a:t>
            </a:r>
            <a:r>
              <a:rPr lang="sv-SE" sz="2000" dirty="0">
                <a:sym typeface="Wingdings" panose="05000000000000000000" pitchFamily="2" charset="2"/>
              </a:rPr>
              <a:t> Minnesota</a:t>
            </a:r>
          </a:p>
          <a:p>
            <a:r>
              <a:rPr lang="sv-SE" sz="2000" dirty="0">
                <a:sym typeface="Wingdings" panose="05000000000000000000" pitchFamily="2" charset="2"/>
              </a:rPr>
              <a:t>Population 10.000.000</a:t>
            </a:r>
          </a:p>
          <a:p>
            <a:r>
              <a:rPr lang="sv-SE" sz="2000" dirty="0">
                <a:sym typeface="Wingdings" panose="05000000000000000000" pitchFamily="2" charset="2"/>
              </a:rPr>
              <a:t>General </a:t>
            </a:r>
            <a:r>
              <a:rPr lang="sv-SE" sz="2000" dirty="0" err="1">
                <a:sym typeface="Wingdings" panose="05000000000000000000" pitchFamily="2" charset="2"/>
              </a:rPr>
              <a:t>education</a:t>
            </a:r>
            <a:r>
              <a:rPr lang="sv-SE" sz="2000" dirty="0">
                <a:sym typeface="Wingdings" panose="05000000000000000000" pitchFamily="2" charset="2"/>
              </a:rPr>
              <a:t> </a:t>
            </a:r>
            <a:r>
              <a:rPr lang="sv-SE" sz="2000" dirty="0" err="1">
                <a:sym typeface="Wingdings" panose="05000000000000000000" pitchFamily="2" charset="2"/>
              </a:rPr>
              <a:t>since</a:t>
            </a:r>
            <a:r>
              <a:rPr lang="sv-SE" sz="2000" dirty="0">
                <a:sym typeface="Wingdings" panose="05000000000000000000" pitchFamily="2" charset="2"/>
              </a:rPr>
              <a:t> 1867</a:t>
            </a:r>
          </a:p>
          <a:p>
            <a:r>
              <a:rPr lang="sv-SE" sz="2000" dirty="0">
                <a:sym typeface="Wingdings" panose="05000000000000000000" pitchFamily="2" charset="2"/>
              </a:rPr>
              <a:t>Tax </a:t>
            </a:r>
            <a:r>
              <a:rPr lang="sv-SE" sz="2000" dirty="0" err="1">
                <a:sym typeface="Wingdings" panose="05000000000000000000" pitchFamily="2" charset="2"/>
              </a:rPr>
              <a:t>financiation</a:t>
            </a:r>
            <a:r>
              <a:rPr lang="sv-SE" sz="2000" dirty="0">
                <a:sym typeface="Wingdings" panose="05000000000000000000" pitchFamily="2" charset="2"/>
              </a:rPr>
              <a:t> </a:t>
            </a:r>
            <a:r>
              <a:rPr lang="sv-SE" sz="2000" dirty="0" err="1">
                <a:sym typeface="Wingdings" panose="05000000000000000000" pitchFamily="2" charset="2"/>
              </a:rPr>
              <a:t>of</a:t>
            </a:r>
            <a:r>
              <a:rPr lang="sv-SE" sz="2000" dirty="0">
                <a:sym typeface="Wingdings" panose="05000000000000000000" pitchFamily="2" charset="2"/>
              </a:rPr>
              <a:t> all </a:t>
            </a:r>
            <a:r>
              <a:rPr lang="sv-SE" sz="2000" dirty="0" err="1">
                <a:sym typeface="Wingdings" panose="05000000000000000000" pitchFamily="2" charset="2"/>
              </a:rPr>
              <a:t>education</a:t>
            </a:r>
            <a:r>
              <a:rPr lang="sv-SE" sz="2000" dirty="0">
                <a:sym typeface="Wingdings" panose="05000000000000000000" pitchFamily="2" charset="2"/>
              </a:rPr>
              <a:t>, </a:t>
            </a:r>
            <a:br>
              <a:rPr lang="sv-SE" sz="2000" dirty="0">
                <a:sym typeface="Wingdings" panose="05000000000000000000" pitchFamily="2" charset="2"/>
              </a:rPr>
            </a:br>
            <a:r>
              <a:rPr lang="sv-SE" sz="2000" dirty="0" err="1">
                <a:sym typeface="Wingdings" panose="05000000000000000000" pitchFamily="2" charset="2"/>
              </a:rPr>
              <a:t>including</a:t>
            </a:r>
            <a:r>
              <a:rPr lang="sv-SE" sz="2000" dirty="0">
                <a:sym typeface="Wingdings" panose="05000000000000000000" pitchFamily="2" charset="2"/>
              </a:rPr>
              <a:t> </a:t>
            </a:r>
            <a:r>
              <a:rPr lang="sv-SE" sz="2000" dirty="0" err="1">
                <a:sym typeface="Wingdings" panose="05000000000000000000" pitchFamily="2" charset="2"/>
              </a:rPr>
              <a:t>school</a:t>
            </a:r>
            <a:r>
              <a:rPr lang="sv-SE" sz="2000" dirty="0">
                <a:sym typeface="Wingdings" panose="05000000000000000000" pitchFamily="2" charset="2"/>
              </a:rPr>
              <a:t> </a:t>
            </a:r>
            <a:r>
              <a:rPr lang="sv-SE" sz="2000" dirty="0" err="1">
                <a:sym typeface="Wingdings" panose="05000000000000000000" pitchFamily="2" charset="2"/>
              </a:rPr>
              <a:t>lunches</a:t>
            </a:r>
            <a:endParaRPr lang="sv-SE" sz="2000" dirty="0">
              <a:sym typeface="Wingdings" panose="05000000000000000000" pitchFamily="2" charset="2"/>
            </a:endParaRPr>
          </a:p>
          <a:p>
            <a:r>
              <a:rPr lang="sv-SE" sz="2000" dirty="0">
                <a:sym typeface="Wingdings" panose="05000000000000000000" pitchFamily="2" charset="2"/>
              </a:rPr>
              <a:t>9 </a:t>
            </a:r>
            <a:r>
              <a:rPr lang="sv-SE" sz="2000" dirty="0" err="1">
                <a:sym typeface="Wingdings" panose="05000000000000000000" pitchFamily="2" charset="2"/>
              </a:rPr>
              <a:t>year</a:t>
            </a:r>
            <a:r>
              <a:rPr lang="sv-SE" sz="2000" dirty="0">
                <a:sym typeface="Wingdings" panose="05000000000000000000" pitchFamily="2" charset="2"/>
              </a:rPr>
              <a:t> =&gt; 10 </a:t>
            </a:r>
            <a:r>
              <a:rPr lang="sv-SE" sz="2000" dirty="0" err="1">
                <a:sym typeface="Wingdings" panose="05000000000000000000" pitchFamily="2" charset="2"/>
              </a:rPr>
              <a:t>year</a:t>
            </a:r>
            <a:r>
              <a:rPr lang="sv-SE" sz="2000" dirty="0">
                <a:sym typeface="Wingdings" panose="05000000000000000000" pitchFamily="2" charset="2"/>
              </a:rPr>
              <a:t> long </a:t>
            </a:r>
            <a:r>
              <a:rPr lang="sv-SE" sz="2000" dirty="0" err="1">
                <a:sym typeface="Wingdings" panose="05000000000000000000" pitchFamily="2" charset="2"/>
              </a:rPr>
              <a:t>mandatory</a:t>
            </a:r>
            <a:r>
              <a:rPr lang="sv-SE" sz="2000" dirty="0">
                <a:sym typeface="Wingdings" panose="05000000000000000000" pitchFamily="2" charset="2"/>
              </a:rPr>
              <a:t> </a:t>
            </a:r>
            <a:r>
              <a:rPr lang="sv-SE" sz="2000" dirty="0" err="1">
                <a:sym typeface="Wingdings" panose="05000000000000000000" pitchFamily="2" charset="2"/>
              </a:rPr>
              <a:t>school</a:t>
            </a:r>
            <a:r>
              <a:rPr lang="sv-SE" sz="2000" dirty="0">
                <a:sym typeface="Wingdings" panose="05000000000000000000" pitchFamily="2" charset="2"/>
              </a:rPr>
              <a:t> </a:t>
            </a:r>
            <a:br>
              <a:rPr lang="sv-SE" sz="2000" dirty="0">
                <a:sym typeface="Wingdings" panose="05000000000000000000" pitchFamily="2" charset="2"/>
              </a:rPr>
            </a:br>
            <a:endParaRPr lang="sv-SE" sz="2000" dirty="0">
              <a:sym typeface="Wingdings" panose="05000000000000000000" pitchFamily="2" charset="2"/>
            </a:endParaRPr>
          </a:p>
        </p:txBody>
      </p:sp>
      <p:pic>
        <p:nvPicPr>
          <p:cNvPr id="5" name="Bildobjekt 4" descr="Black and white map of Sweden.">
            <a:extLst>
              <a:ext uri="{FF2B5EF4-FFF2-40B4-BE49-F238E27FC236}">
                <a16:creationId xmlns:a16="http://schemas.microsoft.com/office/drawing/2014/main" id="{DF3CB89F-AE09-42F0-9047-D0DE4A3C65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24444" y="874122"/>
            <a:ext cx="3728188" cy="5208179"/>
          </a:xfrm>
          <a:prstGeom prst="rect">
            <a:avLst/>
          </a:prstGeom>
        </p:spPr>
      </p:pic>
    </p:spTree>
    <p:extLst>
      <p:ext uri="{BB962C8B-B14F-4D97-AF65-F5344CB8AC3E}">
        <p14:creationId xmlns:p14="http://schemas.microsoft.com/office/powerpoint/2010/main" val="4124847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6B5B05-4D66-4CEE-9393-5CC4072AA8B9}"/>
              </a:ext>
            </a:extLst>
          </p:cNvPr>
          <p:cNvSpPr>
            <a:spLocks noGrp="1"/>
          </p:cNvSpPr>
          <p:nvPr>
            <p:ph type="title"/>
          </p:nvPr>
        </p:nvSpPr>
        <p:spPr>
          <a:xfrm>
            <a:off x="684422" y="552850"/>
            <a:ext cx="10515600" cy="947178"/>
          </a:xfrm>
        </p:spPr>
        <p:txBody>
          <a:bodyPr/>
          <a:lstStyle/>
          <a:p>
            <a:pPr algn="ctr"/>
            <a:r>
              <a:rPr lang="sv-SE" dirty="0"/>
              <a:t>Abdi</a:t>
            </a:r>
          </a:p>
        </p:txBody>
      </p:sp>
      <p:pic>
        <p:nvPicPr>
          <p:cNvPr id="4" name="Platshållare för innehåll 12" descr="Cartoon picture of a young boy, standing with crossed arms and one foot raised on the heel. He has dark, short hair, dark complexion and wears a green t-shirt with a yellow star, yellow lining, blue shorts, white socks and orange and white sneakers.">
            <a:extLst>
              <a:ext uri="{FF2B5EF4-FFF2-40B4-BE49-F238E27FC236}">
                <a16:creationId xmlns:a16="http://schemas.microsoft.com/office/drawing/2014/main" id="{7AD919B1-B58B-46E8-8FE0-232CB8EFD3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2487" y="1672102"/>
            <a:ext cx="2050711" cy="4352925"/>
          </a:xfrm>
          <a:prstGeom prst="rect">
            <a:avLst/>
          </a:prstGeom>
        </p:spPr>
      </p:pic>
    </p:spTree>
    <p:extLst>
      <p:ext uri="{BB962C8B-B14F-4D97-AF65-F5344CB8AC3E}">
        <p14:creationId xmlns:p14="http://schemas.microsoft.com/office/powerpoint/2010/main" val="522564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4F0">
            <a:alpha val="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1BE78E-316D-47EE-AFAC-972EB987E868}"/>
              </a:ext>
            </a:extLst>
          </p:cNvPr>
          <p:cNvSpPr>
            <a:spLocks noGrp="1"/>
          </p:cNvSpPr>
          <p:nvPr>
            <p:ph type="title"/>
          </p:nvPr>
        </p:nvSpPr>
        <p:spPr>
          <a:xfrm>
            <a:off x="684422" y="552850"/>
            <a:ext cx="10593178" cy="659502"/>
          </a:xfrm>
        </p:spPr>
        <p:txBody>
          <a:bodyPr/>
          <a:lstStyle/>
          <a:p>
            <a:r>
              <a:rPr lang="sv-SE" dirty="0"/>
              <a:t>Abdi – Reading observation </a:t>
            </a:r>
            <a:r>
              <a:rPr lang="sv-SE" dirty="0" err="1"/>
              <a:t>grade</a:t>
            </a:r>
            <a:r>
              <a:rPr lang="sv-SE" dirty="0"/>
              <a:t> 1 and 4</a:t>
            </a:r>
          </a:p>
        </p:txBody>
      </p:sp>
      <p:sp>
        <p:nvSpPr>
          <p:cNvPr id="3" name="Platshållare för text 2">
            <a:extLst>
              <a:ext uri="{FF2B5EF4-FFF2-40B4-BE49-F238E27FC236}">
                <a16:creationId xmlns:a16="http://schemas.microsoft.com/office/drawing/2014/main" id="{ED6CFA94-CFD9-4AF2-833D-4C9C04058A63}"/>
              </a:ext>
            </a:extLst>
          </p:cNvPr>
          <p:cNvSpPr>
            <a:spLocks noGrp="1"/>
          </p:cNvSpPr>
          <p:nvPr>
            <p:ph type="body" sz="quarter" idx="13"/>
          </p:nvPr>
        </p:nvSpPr>
        <p:spPr>
          <a:xfrm>
            <a:off x="695325" y="1387011"/>
            <a:ext cx="4801349" cy="5142377"/>
          </a:xfrm>
        </p:spPr>
        <p:txBody>
          <a:bodyPr>
            <a:normAutofit/>
          </a:bodyPr>
          <a:lstStyle/>
          <a:p>
            <a:r>
              <a:rPr lang="sv-SE" sz="1400" b="1" dirty="0" err="1"/>
              <a:t>Grade</a:t>
            </a:r>
            <a:r>
              <a:rPr lang="sv-SE" sz="1400" b="1" dirty="0"/>
              <a:t> 1</a:t>
            </a:r>
          </a:p>
          <a:p>
            <a:r>
              <a:rPr lang="sv-SE" sz="1400" dirty="0"/>
              <a:t>29 letters </a:t>
            </a:r>
            <a:r>
              <a:rPr lang="sv-SE" sz="1400" dirty="0" err="1"/>
              <a:t>out</a:t>
            </a:r>
            <a:r>
              <a:rPr lang="sv-SE" sz="1400" dirty="0"/>
              <a:t> </a:t>
            </a:r>
            <a:r>
              <a:rPr lang="sv-SE" sz="1400" dirty="0" err="1"/>
              <a:t>of</a:t>
            </a:r>
            <a:r>
              <a:rPr lang="sv-SE" sz="1400" dirty="0"/>
              <a:t> 29, all </a:t>
            </a:r>
            <a:r>
              <a:rPr lang="sv-SE" sz="1400" dirty="0" err="1"/>
              <a:t>digits</a:t>
            </a:r>
            <a:endParaRPr lang="sv-SE" sz="1400" dirty="0"/>
          </a:p>
          <a:p>
            <a:r>
              <a:rPr lang="sv-SE" sz="1400" dirty="0"/>
              <a:t>Lots </a:t>
            </a:r>
            <a:r>
              <a:rPr lang="sv-SE" sz="1400" dirty="0" err="1"/>
              <a:t>of</a:t>
            </a:r>
            <a:r>
              <a:rPr lang="sv-SE" sz="1400" dirty="0"/>
              <a:t> rubbing, </a:t>
            </a:r>
            <a:r>
              <a:rPr lang="sv-SE" sz="1400" dirty="0" err="1"/>
              <a:t>many</a:t>
            </a:r>
            <a:r>
              <a:rPr lang="sv-SE" sz="1400" dirty="0"/>
              <a:t> regressions</a:t>
            </a:r>
          </a:p>
          <a:p>
            <a:r>
              <a:rPr lang="sv-SE" sz="1400" dirty="0" err="1"/>
              <a:t>Sounded</a:t>
            </a:r>
            <a:r>
              <a:rPr lang="sv-SE" sz="1400" dirty="0"/>
              <a:t> </a:t>
            </a:r>
            <a:r>
              <a:rPr lang="sv-SE" sz="1400" dirty="0" err="1"/>
              <a:t>out</a:t>
            </a:r>
            <a:r>
              <a:rPr lang="sv-SE" sz="1400" dirty="0"/>
              <a:t> </a:t>
            </a:r>
            <a:r>
              <a:rPr lang="sv-SE" sz="1400" dirty="0" err="1"/>
              <a:t>words</a:t>
            </a:r>
            <a:endParaRPr lang="sv-SE" sz="1400" dirty="0"/>
          </a:p>
          <a:p>
            <a:r>
              <a:rPr lang="sv-SE" sz="1400" dirty="0"/>
              <a:t>3/5 texts</a:t>
            </a:r>
          </a:p>
          <a:p>
            <a:endParaRPr lang="sv-SE" sz="1400" dirty="0"/>
          </a:p>
          <a:p>
            <a:r>
              <a:rPr lang="sv-SE" sz="1400" dirty="0"/>
              <a:t>Text 3:</a:t>
            </a:r>
          </a:p>
          <a:p>
            <a:r>
              <a:rPr lang="sv-SE" sz="1400" dirty="0"/>
              <a:t>Emil and Mia </a:t>
            </a:r>
            <a:r>
              <a:rPr lang="sv-SE" sz="1400" dirty="0" err="1"/>
              <a:t>plays</a:t>
            </a:r>
            <a:r>
              <a:rPr lang="sv-SE" sz="1400" dirty="0"/>
              <a:t>.</a:t>
            </a:r>
          </a:p>
          <a:p>
            <a:r>
              <a:rPr lang="sv-SE" sz="1400" dirty="0"/>
              <a:t>It is spring and the </a:t>
            </a:r>
            <a:r>
              <a:rPr lang="sv-SE" sz="1400" dirty="0" err="1"/>
              <a:t>sun</a:t>
            </a:r>
            <a:r>
              <a:rPr lang="sv-SE" sz="1400" dirty="0"/>
              <a:t> is </a:t>
            </a:r>
            <a:r>
              <a:rPr lang="sv-SE" sz="1400" dirty="0" err="1"/>
              <a:t>shining</a:t>
            </a:r>
            <a:r>
              <a:rPr lang="sv-SE" sz="1400" dirty="0"/>
              <a:t>.</a:t>
            </a:r>
          </a:p>
          <a:p>
            <a:r>
              <a:rPr lang="sv-SE" sz="1400" dirty="0"/>
              <a:t>Mia </a:t>
            </a:r>
            <a:r>
              <a:rPr lang="sv-SE" sz="1400" dirty="0" err="1"/>
              <a:t>said</a:t>
            </a:r>
            <a:r>
              <a:rPr lang="sv-SE" sz="1400" dirty="0"/>
              <a:t> </a:t>
            </a:r>
            <a:r>
              <a:rPr lang="sv-SE" sz="1400" dirty="0" err="1"/>
              <a:t>let</a:t>
            </a:r>
            <a:r>
              <a:rPr lang="sv-SE" sz="1400" dirty="0"/>
              <a:t> </a:t>
            </a:r>
            <a:r>
              <a:rPr lang="sv-SE" sz="1400" dirty="0" err="1"/>
              <a:t>us</a:t>
            </a:r>
            <a:r>
              <a:rPr lang="sv-SE" sz="1400" dirty="0"/>
              <a:t> play a game.</a:t>
            </a:r>
          </a:p>
          <a:p>
            <a:r>
              <a:rPr lang="sv-SE" sz="1400" dirty="0"/>
              <a:t>Emil </a:t>
            </a:r>
            <a:r>
              <a:rPr lang="sv-SE" sz="1400" dirty="0" err="1"/>
              <a:t>said</a:t>
            </a:r>
            <a:r>
              <a:rPr lang="sv-SE" sz="1400" dirty="0"/>
              <a:t> </a:t>
            </a:r>
            <a:r>
              <a:rPr lang="sv-SE" sz="1400" dirty="0" err="1"/>
              <a:t>we</a:t>
            </a:r>
            <a:r>
              <a:rPr lang="sv-SE" sz="1400" dirty="0"/>
              <a:t> </a:t>
            </a:r>
            <a:r>
              <a:rPr lang="sv-SE" sz="1400" dirty="0" err="1"/>
              <a:t>can</a:t>
            </a:r>
            <a:r>
              <a:rPr lang="sv-SE" sz="1400" dirty="0"/>
              <a:t> be in the </a:t>
            </a:r>
            <a:r>
              <a:rPr lang="sv-SE" sz="1400" dirty="0" err="1"/>
              <a:t>grass</a:t>
            </a:r>
            <a:r>
              <a:rPr lang="sv-SE" sz="1400" dirty="0"/>
              <a:t>. </a:t>
            </a:r>
            <a:r>
              <a:rPr lang="sv-SE" sz="1400" dirty="0" err="1"/>
              <a:t>Then</a:t>
            </a:r>
            <a:r>
              <a:rPr lang="sv-SE" sz="1400" dirty="0"/>
              <a:t> </a:t>
            </a:r>
            <a:r>
              <a:rPr lang="sv-SE" sz="1400" dirty="0" err="1"/>
              <a:t>we</a:t>
            </a:r>
            <a:r>
              <a:rPr lang="sv-SE" sz="1400" dirty="0"/>
              <a:t> </a:t>
            </a:r>
            <a:r>
              <a:rPr lang="sv-SE" sz="1400" dirty="0" err="1"/>
              <a:t>can</a:t>
            </a:r>
            <a:r>
              <a:rPr lang="sv-SE" sz="1400" dirty="0"/>
              <a:t> </a:t>
            </a:r>
            <a:r>
              <a:rPr lang="sv-SE" sz="1400" dirty="0" err="1"/>
              <a:t>take</a:t>
            </a:r>
            <a:r>
              <a:rPr lang="sv-SE" sz="1400" dirty="0"/>
              <a:t> </a:t>
            </a:r>
            <a:r>
              <a:rPr lang="sv-SE" sz="1400" dirty="0" err="1"/>
              <a:t>out</a:t>
            </a:r>
            <a:r>
              <a:rPr lang="sv-SE" sz="1400" dirty="0"/>
              <a:t> a </a:t>
            </a:r>
            <a:r>
              <a:rPr lang="sv-SE" sz="1400" dirty="0" err="1"/>
              <a:t>blanket</a:t>
            </a:r>
            <a:r>
              <a:rPr lang="sv-SE" sz="1400" dirty="0"/>
              <a:t>. </a:t>
            </a:r>
            <a:r>
              <a:rPr lang="sv-SE" sz="1400" dirty="0" err="1"/>
              <a:t>We</a:t>
            </a:r>
            <a:r>
              <a:rPr lang="sv-SE" sz="1400" dirty="0"/>
              <a:t> </a:t>
            </a:r>
            <a:r>
              <a:rPr lang="sv-SE" sz="1400" dirty="0" err="1"/>
              <a:t>can</a:t>
            </a:r>
            <a:r>
              <a:rPr lang="sv-SE" sz="1400" dirty="0"/>
              <a:t> play </a:t>
            </a:r>
            <a:r>
              <a:rPr lang="sv-SE" sz="1400" dirty="0" err="1"/>
              <a:t>with</a:t>
            </a:r>
            <a:r>
              <a:rPr lang="sv-SE" sz="1400" dirty="0"/>
              <a:t> </a:t>
            </a:r>
            <a:r>
              <a:rPr lang="sv-SE" sz="1400" dirty="0" err="1"/>
              <a:t>our</a:t>
            </a:r>
            <a:r>
              <a:rPr lang="sv-SE" sz="1400" dirty="0"/>
              <a:t> </a:t>
            </a:r>
            <a:r>
              <a:rPr lang="sv-SE" sz="1400" dirty="0" err="1"/>
              <a:t>cars</a:t>
            </a:r>
            <a:r>
              <a:rPr lang="sv-SE" sz="1400" dirty="0"/>
              <a:t> and </a:t>
            </a:r>
            <a:r>
              <a:rPr lang="sv-SE" sz="1400" dirty="0" err="1"/>
              <a:t>boats</a:t>
            </a:r>
            <a:r>
              <a:rPr lang="sv-SE" sz="1400" dirty="0"/>
              <a:t> on the </a:t>
            </a:r>
            <a:r>
              <a:rPr lang="sv-SE" sz="1400" dirty="0" err="1"/>
              <a:t>blanket</a:t>
            </a:r>
            <a:r>
              <a:rPr lang="sv-SE" sz="1400" dirty="0"/>
              <a:t>.</a:t>
            </a:r>
          </a:p>
          <a:p>
            <a:endParaRPr lang="sv-SE" dirty="0"/>
          </a:p>
          <a:p>
            <a:endParaRPr lang="sv-SE" dirty="0"/>
          </a:p>
          <a:p>
            <a:endParaRPr lang="sv-SE" dirty="0"/>
          </a:p>
        </p:txBody>
      </p:sp>
      <p:sp>
        <p:nvSpPr>
          <p:cNvPr id="4" name="Platshållare för text 3">
            <a:extLst>
              <a:ext uri="{FF2B5EF4-FFF2-40B4-BE49-F238E27FC236}">
                <a16:creationId xmlns:a16="http://schemas.microsoft.com/office/drawing/2014/main" id="{E64D10F4-AC59-4466-BB27-CFFADEDF9398}"/>
              </a:ext>
            </a:extLst>
          </p:cNvPr>
          <p:cNvSpPr>
            <a:spLocks noGrp="1"/>
          </p:cNvSpPr>
          <p:nvPr>
            <p:ph type="body" sz="quarter" idx="14"/>
          </p:nvPr>
        </p:nvSpPr>
        <p:spPr>
          <a:xfrm>
            <a:off x="5981011" y="1387011"/>
            <a:ext cx="4589124" cy="5352836"/>
          </a:xfrm>
        </p:spPr>
        <p:txBody>
          <a:bodyPr>
            <a:normAutofit fontScale="85000" lnSpcReduction="20000"/>
          </a:bodyPr>
          <a:lstStyle/>
          <a:p>
            <a:r>
              <a:rPr lang="sv-SE" b="1" dirty="0" err="1"/>
              <a:t>Grade</a:t>
            </a:r>
            <a:r>
              <a:rPr lang="sv-SE" b="1" dirty="0"/>
              <a:t> 4</a:t>
            </a:r>
          </a:p>
          <a:p>
            <a:r>
              <a:rPr lang="sv-SE" dirty="0"/>
              <a:t>Reading speed 30 </a:t>
            </a:r>
            <a:r>
              <a:rPr lang="sv-SE" dirty="0" err="1"/>
              <a:t>wpm</a:t>
            </a:r>
            <a:endParaRPr lang="sv-SE" dirty="0"/>
          </a:p>
          <a:p>
            <a:r>
              <a:rPr lang="sv-SE" dirty="0"/>
              <a:t>Right hand </a:t>
            </a:r>
            <a:r>
              <a:rPr lang="sv-SE" dirty="0" err="1"/>
              <a:t>only</a:t>
            </a:r>
            <a:r>
              <a:rPr lang="sv-SE" dirty="0"/>
              <a:t> </a:t>
            </a:r>
          </a:p>
          <a:p>
            <a:r>
              <a:rPr lang="sv-SE" dirty="0" err="1"/>
              <a:t>Slanting</a:t>
            </a:r>
            <a:r>
              <a:rPr lang="sv-SE" dirty="0"/>
              <a:t> down to </a:t>
            </a:r>
            <a:r>
              <a:rPr lang="sv-SE" dirty="0" err="1"/>
              <a:t>next</a:t>
            </a:r>
            <a:r>
              <a:rPr lang="sv-SE" dirty="0"/>
              <a:t> </a:t>
            </a:r>
            <a:r>
              <a:rPr lang="sv-SE" dirty="0" err="1"/>
              <a:t>line</a:t>
            </a:r>
            <a:endParaRPr lang="sv-SE" dirty="0"/>
          </a:p>
          <a:p>
            <a:r>
              <a:rPr lang="sv-SE" dirty="0"/>
              <a:t>No rubbing</a:t>
            </a:r>
          </a:p>
          <a:p>
            <a:r>
              <a:rPr lang="sv-SE" dirty="0" err="1"/>
              <a:t>Many</a:t>
            </a:r>
            <a:r>
              <a:rPr lang="sv-SE" dirty="0"/>
              <a:t> regressions</a:t>
            </a:r>
          </a:p>
          <a:p>
            <a:r>
              <a:rPr lang="sv-SE" dirty="0"/>
              <a:t>Sounds </a:t>
            </a:r>
            <a:r>
              <a:rPr lang="sv-SE" dirty="0" err="1"/>
              <a:t>out</a:t>
            </a:r>
            <a:r>
              <a:rPr lang="sv-SE" dirty="0"/>
              <a:t> new </a:t>
            </a:r>
            <a:r>
              <a:rPr lang="sv-SE" dirty="0" err="1"/>
              <a:t>words</a:t>
            </a:r>
            <a:endParaRPr lang="sv-SE" dirty="0"/>
          </a:p>
          <a:p>
            <a:r>
              <a:rPr lang="sv-SE" dirty="0"/>
              <a:t>Struggles </a:t>
            </a:r>
            <a:r>
              <a:rPr lang="sv-SE" dirty="0" err="1"/>
              <a:t>with</a:t>
            </a:r>
            <a:r>
              <a:rPr lang="sv-SE" dirty="0"/>
              <a:t> </a:t>
            </a:r>
            <a:r>
              <a:rPr lang="sv-SE" dirty="0" err="1"/>
              <a:t>reading</a:t>
            </a:r>
            <a:r>
              <a:rPr lang="sv-SE" dirty="0"/>
              <a:t> </a:t>
            </a:r>
            <a:r>
              <a:rPr lang="sv-SE" dirty="0" err="1"/>
              <a:t>comprehension</a:t>
            </a:r>
            <a:r>
              <a:rPr lang="sv-SE" dirty="0"/>
              <a:t> (2/5)</a:t>
            </a:r>
          </a:p>
          <a:p>
            <a:endParaRPr lang="sv-SE" dirty="0"/>
          </a:p>
          <a:p>
            <a:r>
              <a:rPr lang="sv-SE" dirty="0" err="1"/>
              <a:t>Recommendations</a:t>
            </a:r>
            <a:r>
              <a:rPr lang="sv-SE" dirty="0"/>
              <a:t>:</a:t>
            </a:r>
          </a:p>
          <a:p>
            <a:pPr marL="285750" lvl="0" indent="-285750">
              <a:buFont typeface="Arial" panose="020B0604020202020204" pitchFamily="34" charset="0"/>
              <a:buChar char="•"/>
            </a:pPr>
            <a:r>
              <a:rPr lang="en-US" dirty="0"/>
              <a:t>Encourage Abdi to ask about unfamiliar words.</a:t>
            </a:r>
            <a:endParaRPr lang="sv-SE" dirty="0"/>
          </a:p>
          <a:p>
            <a:pPr marL="285750" lvl="0" indent="-285750">
              <a:buFont typeface="Arial" panose="020B0604020202020204" pitchFamily="34" charset="0"/>
              <a:buChar char="•"/>
            </a:pPr>
            <a:r>
              <a:rPr lang="en-US" dirty="0"/>
              <a:t>Repeated reading.</a:t>
            </a:r>
            <a:endParaRPr lang="sv-SE" dirty="0"/>
          </a:p>
          <a:p>
            <a:pPr marL="285750" lvl="0" indent="-285750">
              <a:buFont typeface="Arial" panose="020B0604020202020204" pitchFamily="34" charset="0"/>
              <a:buChar char="•"/>
            </a:pPr>
            <a:r>
              <a:rPr lang="en-US" dirty="0"/>
              <a:t>Practice column exercises to engage the left hand.</a:t>
            </a:r>
            <a:endParaRPr lang="sv-SE" dirty="0"/>
          </a:p>
          <a:p>
            <a:pPr marL="285750" lvl="0" indent="-285750">
              <a:buFont typeface="Arial" panose="020B0604020202020204" pitchFamily="34" charset="0"/>
              <a:buChar char="•"/>
            </a:pPr>
            <a:r>
              <a:rPr lang="en-US" dirty="0"/>
              <a:t>Encourage to activate his left hand during line breaks. </a:t>
            </a:r>
            <a:endParaRPr lang="sv-SE" dirty="0"/>
          </a:p>
          <a:p>
            <a:pPr marL="285750" lvl="0" indent="-285750">
              <a:buFont typeface="Arial" panose="020B0604020202020204" pitchFamily="34" charset="0"/>
              <a:buChar char="•"/>
            </a:pPr>
            <a:r>
              <a:rPr lang="en-US" dirty="0"/>
              <a:t>Consider using the </a:t>
            </a:r>
            <a:r>
              <a:rPr lang="en-US" dirty="0" err="1"/>
              <a:t>Rydaholm</a:t>
            </a:r>
            <a:r>
              <a:rPr lang="en-US" dirty="0"/>
              <a:t> method.</a:t>
            </a:r>
            <a:endParaRPr lang="sv-SE" dirty="0"/>
          </a:p>
          <a:p>
            <a:endParaRPr lang="sv-SE" dirty="0"/>
          </a:p>
        </p:txBody>
      </p:sp>
      <p:pic>
        <p:nvPicPr>
          <p:cNvPr id="13" name="Platshållare för innehåll 12" descr="Cartoon picture of a young boy, standing with crossed arms and one foot raised on the heel. He has dark, short hair, dark complexion and wears a green t-shirt with a yellow star, yellow lining, blue shorts, white socks and orange and white sneakers.">
            <a:extLst>
              <a:ext uri="{FF2B5EF4-FFF2-40B4-BE49-F238E27FC236}">
                <a16:creationId xmlns:a16="http://schemas.microsoft.com/office/drawing/2014/main" id="{FD118AF6-EB16-423B-AE53-044E0933BAF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363200" y="2974975"/>
            <a:ext cx="1828800" cy="3883025"/>
          </a:xfrm>
        </p:spPr>
      </p:pic>
    </p:spTree>
    <p:extLst>
      <p:ext uri="{BB962C8B-B14F-4D97-AF65-F5344CB8AC3E}">
        <p14:creationId xmlns:p14="http://schemas.microsoft.com/office/powerpoint/2010/main" val="301822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63C765-C453-4C4A-A207-F565F667D9A1}"/>
              </a:ext>
            </a:extLst>
          </p:cNvPr>
          <p:cNvSpPr>
            <a:spLocks noGrp="1"/>
          </p:cNvSpPr>
          <p:nvPr>
            <p:ph type="title"/>
          </p:nvPr>
        </p:nvSpPr>
        <p:spPr>
          <a:xfrm>
            <a:off x="684422" y="552849"/>
            <a:ext cx="10515600" cy="638953"/>
          </a:xfrm>
        </p:spPr>
        <p:txBody>
          <a:bodyPr/>
          <a:lstStyle/>
          <a:p>
            <a:r>
              <a:rPr lang="en-US" dirty="0"/>
              <a:t>How do you feel about this kind of support?</a:t>
            </a:r>
            <a:endParaRPr lang="sv-SE" dirty="0"/>
          </a:p>
        </p:txBody>
      </p:sp>
      <p:sp>
        <p:nvSpPr>
          <p:cNvPr id="3" name="Platshållare för innehåll 2">
            <a:extLst>
              <a:ext uri="{FF2B5EF4-FFF2-40B4-BE49-F238E27FC236}">
                <a16:creationId xmlns:a16="http://schemas.microsoft.com/office/drawing/2014/main" id="{5C172B0F-9FF5-48B6-8AE7-131D72783959}"/>
              </a:ext>
            </a:extLst>
          </p:cNvPr>
          <p:cNvSpPr>
            <a:spLocks noGrp="1"/>
          </p:cNvSpPr>
          <p:nvPr>
            <p:ph idx="1"/>
          </p:nvPr>
        </p:nvSpPr>
        <p:spPr>
          <a:xfrm>
            <a:off x="694865" y="1191802"/>
            <a:ext cx="10010807" cy="5305961"/>
          </a:xfrm>
        </p:spPr>
        <p:txBody>
          <a:bodyPr>
            <a:normAutofit/>
          </a:bodyPr>
          <a:lstStyle/>
          <a:p>
            <a:pPr marL="0" indent="0">
              <a:buNone/>
            </a:pPr>
            <a:r>
              <a:rPr lang="en-US" sz="1600" dirty="0"/>
              <a:t>"I think it's good to see if we're doing things right or if we need to rethink. I don’t think all your texts are great though. There are so many abstract words, like gnomes. He’s from another country, it becomes tricky.“</a:t>
            </a:r>
          </a:p>
          <a:p>
            <a:pPr marL="0" indent="0">
              <a:buNone/>
            </a:pPr>
            <a:r>
              <a:rPr lang="sv-SE" sz="3200" dirty="0" err="1">
                <a:solidFill>
                  <a:schemeClr val="accent2"/>
                </a:solidFill>
                <a:latin typeface="+mj-lt"/>
                <a:ea typeface="Calibri" panose="020F0502020204030204" pitchFamily="34" charset="0"/>
                <a:cs typeface="Times New Roman" panose="02020603050405020304" pitchFamily="18" charset="0"/>
              </a:rPr>
              <a:t>Which</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recommendations</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have</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you</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used</a:t>
            </a:r>
            <a:r>
              <a:rPr lang="sv-SE" sz="3200" dirty="0">
                <a:solidFill>
                  <a:schemeClr val="accent2"/>
                </a:solidFill>
                <a:latin typeface="+mj-lt"/>
                <a:ea typeface="Calibri" panose="020F0502020204030204" pitchFamily="34" charset="0"/>
                <a:cs typeface="Times New Roman" panose="02020603050405020304" pitchFamily="18" charset="0"/>
              </a:rPr>
              <a:t>?</a:t>
            </a:r>
            <a:endParaRPr lang="sv-SE" sz="3200" dirty="0">
              <a:solidFill>
                <a:schemeClr val="accent2"/>
              </a:solidFill>
              <a:effectLst/>
              <a:latin typeface="+mj-lt"/>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600" dirty="0">
                <a:effectLst/>
                <a:ea typeface="Calibri" panose="020F0502020204030204" pitchFamily="34" charset="0"/>
                <a:cs typeface="Times New Roman" panose="02020603050405020304" pitchFamily="18" charset="0"/>
              </a:rPr>
              <a:t>"We do repeat reading every week. Fluency increases. Both conceptual understanding and reading comprehension have improved. He reads really fast, even new text. I'm not worried.“</a:t>
            </a:r>
          </a:p>
          <a:p>
            <a:pPr marL="0" indent="0">
              <a:lnSpc>
                <a:spcPct val="107000"/>
              </a:lnSpc>
              <a:spcAft>
                <a:spcPts val="800"/>
              </a:spcAft>
              <a:buNone/>
            </a:pPr>
            <a:r>
              <a:rPr lang="en-US" sz="3200" dirty="0">
                <a:solidFill>
                  <a:schemeClr val="accent2"/>
                </a:solidFill>
                <a:effectLst/>
                <a:latin typeface="+mj-lt"/>
                <a:ea typeface="Calibri" panose="020F0502020204030204" pitchFamily="34" charset="0"/>
                <a:cs typeface="Times New Roman" panose="02020603050405020304" pitchFamily="18" charset="0"/>
              </a:rPr>
              <a:t>How has Abdi experienced the training?</a:t>
            </a:r>
            <a:endParaRPr lang="sv-SE" sz="3200" dirty="0">
              <a:solidFill>
                <a:schemeClr val="accent2"/>
              </a:solidFill>
              <a:effectLst/>
              <a:latin typeface="+mj-lt"/>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effectLst/>
                <a:ea typeface="Calibri" panose="020F0502020204030204" pitchFamily="34" charset="0"/>
                <a:cs typeface="Times New Roman" panose="02020603050405020304" pitchFamily="18" charset="0"/>
              </a:rPr>
              <a:t>"Abdi sighs and puffs. He doesn't like reading with his left hand. Repeat reading becomes easier and easier though. He's not that fast, but there are many who are worse than him."</a:t>
            </a:r>
            <a:endParaRPr lang="en-US" dirty="0"/>
          </a:p>
          <a:p>
            <a:pPr marL="0" indent="0">
              <a:buNone/>
            </a:pPr>
            <a:endParaRPr lang="en-US" dirty="0"/>
          </a:p>
          <a:p>
            <a:pPr marL="0" indent="0">
              <a:buNone/>
            </a:pPr>
            <a:r>
              <a:rPr lang="en-US" dirty="0"/>
              <a:t>Johnny, resource person for Abdi</a:t>
            </a:r>
            <a:endParaRPr lang="sv-SE" dirty="0"/>
          </a:p>
        </p:txBody>
      </p:sp>
      <p:pic>
        <p:nvPicPr>
          <p:cNvPr id="4" name="Bildobjekt 3" descr="Cartoon picture of a young boy, standing with crossed arms and one foot raised on the heel. He has dark, short hair, dark complexion and wears a green t-shirt with a yellow star, yellow lining, blue shorts, white socks and orange and white sneakers.">
            <a:extLst>
              <a:ext uri="{FF2B5EF4-FFF2-40B4-BE49-F238E27FC236}">
                <a16:creationId xmlns:a16="http://schemas.microsoft.com/office/drawing/2014/main" id="{C3109F8C-A433-4451-9FA8-8F58A1C37A42}"/>
              </a:ext>
            </a:extLst>
          </p:cNvPr>
          <p:cNvPicPr>
            <a:picLocks noChangeAspect="1"/>
          </p:cNvPicPr>
          <p:nvPr/>
        </p:nvPicPr>
        <p:blipFill>
          <a:blip r:embed="rId3"/>
          <a:stretch>
            <a:fillRect/>
          </a:stretch>
        </p:blipFill>
        <p:spPr>
          <a:xfrm>
            <a:off x="10705672" y="3429000"/>
            <a:ext cx="1174758" cy="2382955"/>
          </a:xfrm>
          <a:prstGeom prst="rect">
            <a:avLst/>
          </a:prstGeom>
        </p:spPr>
      </p:pic>
    </p:spTree>
    <p:extLst>
      <p:ext uri="{BB962C8B-B14F-4D97-AF65-F5344CB8AC3E}">
        <p14:creationId xmlns:p14="http://schemas.microsoft.com/office/powerpoint/2010/main" val="2406572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4F0">
            <a:alpha val="0"/>
          </a:srgb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745AC8-6939-423B-842A-A903C7FEC9BB}"/>
              </a:ext>
              <a:ext uri="{C183D7F6-B498-43B3-948B-1728B52AA6E4}">
                <adec:decorative xmlns:adec="http://schemas.microsoft.com/office/drawing/2017/decorative" val="1"/>
              </a:ext>
            </a:extLst>
          </p:cNvPr>
          <p:cNvSpPr>
            <a:spLocks noGrp="1"/>
          </p:cNvSpPr>
          <p:nvPr>
            <p:ph type="title"/>
          </p:nvPr>
        </p:nvSpPr>
        <p:spPr>
          <a:xfrm>
            <a:off x="684422" y="552850"/>
            <a:ext cx="10515600" cy="891638"/>
          </a:xfrm>
        </p:spPr>
        <p:txBody>
          <a:bodyPr/>
          <a:lstStyle/>
          <a:p>
            <a:r>
              <a:rPr lang="sv-SE" dirty="0"/>
              <a:t>Melissa – </a:t>
            </a:r>
            <a:r>
              <a:rPr lang="sv-SE" dirty="0" err="1"/>
              <a:t>looking</a:t>
            </a:r>
            <a:r>
              <a:rPr lang="sv-SE" dirty="0"/>
              <a:t> back</a:t>
            </a:r>
          </a:p>
        </p:txBody>
      </p:sp>
      <p:graphicFrame>
        <p:nvGraphicFramePr>
          <p:cNvPr id="7" name="Platshållare för innehåll 6" descr="Line diagram with the headline &quot;Reading speed&quot;. The diagram shows a curve going from 0 in Grade 1, up to 28 in grade 4 autumn, up to 38 in grade 4 spring, 51 in grade 6 and down to 48 in grade 7.">
            <a:extLst>
              <a:ext uri="{FF2B5EF4-FFF2-40B4-BE49-F238E27FC236}">
                <a16:creationId xmlns:a16="http://schemas.microsoft.com/office/drawing/2014/main" id="{01F60945-18E1-4CBC-8813-753F7AA4245D}"/>
              </a:ext>
              <a:ext uri="{C183D7F6-B498-43B3-948B-1728B52AA6E4}">
                <adec:decorative xmlns:adec="http://schemas.microsoft.com/office/drawing/2017/decorative" val="0"/>
              </a:ext>
            </a:extLst>
          </p:cNvPr>
          <p:cNvGraphicFramePr>
            <a:graphicFrameLocks noGrp="1"/>
          </p:cNvGraphicFramePr>
          <p:nvPr>
            <p:ph sz="half" idx="2"/>
            <p:extLst>
              <p:ext uri="{D42A27DB-BD31-4B8C-83A1-F6EECF244321}">
                <p14:modId xmlns:p14="http://schemas.microsoft.com/office/powerpoint/2010/main" val="3830690701"/>
              </p:ext>
            </p:extLst>
          </p:nvPr>
        </p:nvGraphicFramePr>
        <p:xfrm>
          <a:off x="760622" y="1878412"/>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ruta 16">
            <a:extLst>
              <a:ext uri="{FF2B5EF4-FFF2-40B4-BE49-F238E27FC236}">
                <a16:creationId xmlns:a16="http://schemas.microsoft.com/office/drawing/2014/main" id="{63F2D5D1-2096-4E6B-B46A-50D87732A4F7}"/>
              </a:ext>
              <a:ext uri="{C183D7F6-B498-43B3-948B-1728B52AA6E4}">
                <adec:decorative xmlns:adec="http://schemas.microsoft.com/office/drawing/2017/decorative" val="1"/>
              </a:ext>
            </a:extLst>
          </p:cNvPr>
          <p:cNvSpPr txBox="1"/>
          <p:nvPr/>
        </p:nvSpPr>
        <p:spPr>
          <a:xfrm>
            <a:off x="6409361" y="2146300"/>
            <a:ext cx="4868239" cy="3139321"/>
          </a:xfrm>
          <a:prstGeom prst="rect">
            <a:avLst/>
          </a:prstGeom>
          <a:noFill/>
        </p:spPr>
        <p:txBody>
          <a:bodyPr wrap="square" rtlCol="0">
            <a:spAutoFit/>
          </a:bodyPr>
          <a:lstStyle/>
          <a:p>
            <a:r>
              <a:rPr lang="sv-SE" dirty="0" err="1"/>
              <a:t>Implemented</a:t>
            </a:r>
            <a:r>
              <a:rPr lang="sv-SE" dirty="0"/>
              <a:t> </a:t>
            </a:r>
            <a:r>
              <a:rPr lang="sv-SE" dirty="0" err="1"/>
              <a:t>recommendations</a:t>
            </a:r>
            <a:endParaRPr lang="sv-SE" dirty="0"/>
          </a:p>
          <a:p>
            <a:endParaRPr lang="sv-SE" dirty="0"/>
          </a:p>
          <a:p>
            <a:r>
              <a:rPr lang="sv-SE" dirty="0"/>
              <a:t>Daily </a:t>
            </a:r>
            <a:r>
              <a:rPr lang="sv-SE" dirty="0" err="1"/>
              <a:t>training</a:t>
            </a:r>
            <a:endParaRPr lang="sv-SE" dirty="0"/>
          </a:p>
          <a:p>
            <a:r>
              <a:rPr lang="sv-SE" dirty="0"/>
              <a:t>The </a:t>
            </a:r>
            <a:r>
              <a:rPr lang="sv-SE" dirty="0" err="1"/>
              <a:t>method</a:t>
            </a:r>
            <a:r>
              <a:rPr lang="sv-SE" dirty="0"/>
              <a:t> </a:t>
            </a:r>
            <a:r>
              <a:rPr lang="sv-SE" dirty="0" err="1"/>
              <a:t>of</a:t>
            </a:r>
            <a:r>
              <a:rPr lang="sv-SE" dirty="0"/>
              <a:t> Rydaholm</a:t>
            </a:r>
          </a:p>
          <a:p>
            <a:r>
              <a:rPr lang="sv-SE" dirty="0"/>
              <a:t>Text talks</a:t>
            </a:r>
          </a:p>
          <a:p>
            <a:r>
              <a:rPr lang="sv-SE" dirty="0"/>
              <a:t>Reading </a:t>
            </a:r>
            <a:r>
              <a:rPr lang="sv-SE" dirty="0" err="1"/>
              <a:t>homework</a:t>
            </a:r>
            <a:endParaRPr lang="sv-SE" dirty="0"/>
          </a:p>
          <a:p>
            <a:r>
              <a:rPr lang="sv-SE" dirty="0"/>
              <a:t>Braille in all </a:t>
            </a:r>
            <a:r>
              <a:rPr lang="sv-SE" dirty="0" err="1"/>
              <a:t>subjects</a:t>
            </a:r>
            <a:endParaRPr lang="sv-SE" dirty="0"/>
          </a:p>
          <a:p>
            <a:r>
              <a:rPr lang="sv-SE" dirty="0" err="1"/>
              <a:t>Repeated</a:t>
            </a:r>
            <a:r>
              <a:rPr lang="sv-SE" dirty="0"/>
              <a:t> </a:t>
            </a:r>
            <a:r>
              <a:rPr lang="sv-SE" dirty="0" err="1"/>
              <a:t>reading</a:t>
            </a:r>
            <a:endParaRPr lang="sv-SE" dirty="0"/>
          </a:p>
          <a:p>
            <a:r>
              <a:rPr lang="sv-SE" dirty="0" err="1"/>
              <a:t>Column</a:t>
            </a:r>
            <a:r>
              <a:rPr lang="sv-SE" dirty="0"/>
              <a:t> </a:t>
            </a:r>
            <a:r>
              <a:rPr lang="sv-SE" dirty="0" err="1"/>
              <a:t>exercises</a:t>
            </a:r>
            <a:endParaRPr lang="sv-SE" dirty="0"/>
          </a:p>
          <a:p>
            <a:r>
              <a:rPr lang="sv-SE" dirty="0" err="1"/>
              <a:t>Practise</a:t>
            </a:r>
            <a:r>
              <a:rPr lang="sv-SE" dirty="0"/>
              <a:t> </a:t>
            </a:r>
            <a:r>
              <a:rPr lang="sv-SE" dirty="0" err="1"/>
              <a:t>of</a:t>
            </a:r>
            <a:r>
              <a:rPr lang="sv-SE" dirty="0"/>
              <a:t> </a:t>
            </a:r>
            <a:r>
              <a:rPr lang="sv-SE" dirty="0" err="1"/>
              <a:t>high</a:t>
            </a:r>
            <a:r>
              <a:rPr lang="sv-SE" dirty="0"/>
              <a:t> </a:t>
            </a:r>
            <a:r>
              <a:rPr lang="sv-SE" dirty="0" err="1"/>
              <a:t>frequency</a:t>
            </a:r>
            <a:r>
              <a:rPr lang="sv-SE" dirty="0"/>
              <a:t> </a:t>
            </a:r>
            <a:r>
              <a:rPr lang="sv-SE" dirty="0" err="1"/>
              <a:t>words</a:t>
            </a:r>
            <a:endParaRPr lang="sv-SE" dirty="0"/>
          </a:p>
          <a:p>
            <a:endParaRPr lang="sv-SE" dirty="0"/>
          </a:p>
        </p:txBody>
      </p:sp>
      <p:pic>
        <p:nvPicPr>
          <p:cNvPr id="13" name="Platshållare för innehåll 12" descr="Cartoon picture of a young girl with long, brown hair, light complexion and brown eyes. She is wearing a green sweater, purple, short overall pants, white kneesocks and black sneakers.">
            <a:extLst>
              <a:ext uri="{FF2B5EF4-FFF2-40B4-BE49-F238E27FC236}">
                <a16:creationId xmlns:a16="http://schemas.microsoft.com/office/drawing/2014/main" id="{9A0608A9-3D71-41D5-AE53-2C92AE6606BA}"/>
              </a:ext>
              <a:ext uri="{C183D7F6-B498-43B3-948B-1728B52AA6E4}">
                <adec:decorative xmlns:adec="http://schemas.microsoft.com/office/drawing/2017/decorative" val="0"/>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946110" y="2146300"/>
            <a:ext cx="2026047" cy="4351338"/>
          </a:xfrm>
        </p:spPr>
      </p:pic>
    </p:spTree>
    <p:extLst>
      <p:ext uri="{BB962C8B-B14F-4D97-AF65-F5344CB8AC3E}">
        <p14:creationId xmlns:p14="http://schemas.microsoft.com/office/powerpoint/2010/main" val="3753455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FB4543-654B-4F64-841E-5F0A0203A161}"/>
              </a:ext>
            </a:extLst>
          </p:cNvPr>
          <p:cNvSpPr>
            <a:spLocks noGrp="1"/>
          </p:cNvSpPr>
          <p:nvPr>
            <p:ph type="title"/>
          </p:nvPr>
        </p:nvSpPr>
        <p:spPr/>
        <p:txBody>
          <a:bodyPr/>
          <a:lstStyle/>
          <a:p>
            <a:r>
              <a:rPr lang="sv-SE" dirty="0" err="1"/>
              <a:t>How</a:t>
            </a:r>
            <a:r>
              <a:rPr lang="sv-SE" dirty="0"/>
              <a:t> </a:t>
            </a:r>
            <a:r>
              <a:rPr lang="sv-SE" dirty="0" err="1"/>
              <a:t>have</a:t>
            </a:r>
            <a:r>
              <a:rPr lang="sv-SE" dirty="0"/>
              <a:t> </a:t>
            </a:r>
            <a:r>
              <a:rPr lang="sv-SE" dirty="0" err="1"/>
              <a:t>you</a:t>
            </a:r>
            <a:r>
              <a:rPr lang="sv-SE" dirty="0"/>
              <a:t> </a:t>
            </a:r>
            <a:r>
              <a:rPr lang="sv-SE" dirty="0" err="1"/>
              <a:t>used</a:t>
            </a:r>
            <a:r>
              <a:rPr lang="sv-SE" dirty="0"/>
              <a:t> the </a:t>
            </a:r>
            <a:r>
              <a:rPr lang="sv-SE" dirty="0" err="1"/>
              <a:t>recommendations</a:t>
            </a:r>
            <a:r>
              <a:rPr lang="sv-SE" dirty="0"/>
              <a:t> and </a:t>
            </a:r>
            <a:r>
              <a:rPr lang="sv-SE" dirty="0" err="1"/>
              <a:t>which</a:t>
            </a:r>
            <a:r>
              <a:rPr lang="sv-SE" dirty="0"/>
              <a:t> </a:t>
            </a:r>
            <a:r>
              <a:rPr lang="sv-SE" dirty="0" err="1"/>
              <a:t>results</a:t>
            </a:r>
            <a:r>
              <a:rPr lang="sv-SE" dirty="0"/>
              <a:t> </a:t>
            </a:r>
            <a:r>
              <a:rPr lang="sv-SE" dirty="0" err="1"/>
              <a:t>have</a:t>
            </a:r>
            <a:r>
              <a:rPr lang="sv-SE" dirty="0"/>
              <a:t> </a:t>
            </a:r>
            <a:r>
              <a:rPr lang="sv-SE" dirty="0" err="1"/>
              <a:t>you</a:t>
            </a:r>
            <a:r>
              <a:rPr lang="sv-SE" dirty="0"/>
              <a:t> </a:t>
            </a:r>
            <a:r>
              <a:rPr lang="sv-SE" dirty="0" err="1"/>
              <a:t>seen</a:t>
            </a:r>
            <a:r>
              <a:rPr lang="sv-SE" dirty="0"/>
              <a:t>?</a:t>
            </a:r>
          </a:p>
        </p:txBody>
      </p:sp>
      <p:sp>
        <p:nvSpPr>
          <p:cNvPr id="3" name="Platshållare för innehåll 2">
            <a:extLst>
              <a:ext uri="{FF2B5EF4-FFF2-40B4-BE49-F238E27FC236}">
                <a16:creationId xmlns:a16="http://schemas.microsoft.com/office/drawing/2014/main" id="{4302646C-5A46-4134-A375-B5AD73888117}"/>
              </a:ext>
            </a:extLst>
          </p:cNvPr>
          <p:cNvSpPr>
            <a:spLocks noGrp="1"/>
          </p:cNvSpPr>
          <p:nvPr>
            <p:ph idx="1"/>
          </p:nvPr>
        </p:nvSpPr>
        <p:spPr>
          <a:xfrm>
            <a:off x="684422" y="1878412"/>
            <a:ext cx="8798456" cy="4352400"/>
          </a:xfrm>
        </p:spPr>
        <p:txBody>
          <a:bodyPr>
            <a:normAutofit fontScale="92500" lnSpcReduction="10000"/>
          </a:bodyPr>
          <a:lstStyle/>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"If Melissa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doesn't</a:t>
            </a:r>
            <a:r>
              <a:rPr lang="sv-SE" sz="1800" dirty="0">
                <a:effectLst/>
                <a:latin typeface="Calibri" panose="020F0502020204030204" pitchFamily="34" charset="0"/>
                <a:ea typeface="Calibri" panose="020F0502020204030204" pitchFamily="34" charset="0"/>
                <a:cs typeface="Times New Roman" panose="02020603050405020304" pitchFamily="18" charset="0"/>
              </a:rPr>
              <a:t> understand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something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turns</a:t>
            </a:r>
            <a:r>
              <a:rPr lang="sv-SE" sz="1800" dirty="0">
                <a:effectLst/>
                <a:latin typeface="Calibri" panose="020F0502020204030204" pitchFamily="34" charset="0"/>
                <a:ea typeface="Calibri" panose="020F0502020204030204" pitchFamily="34" charset="0"/>
                <a:cs typeface="Times New Roman" panose="02020603050405020304" pitchFamily="18" charset="0"/>
              </a:rPr>
              <a:t> to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This</a:t>
            </a:r>
            <a:r>
              <a:rPr lang="sv-SE" sz="1800" dirty="0">
                <a:effectLst/>
                <a:latin typeface="Calibri" panose="020F0502020204030204" pitchFamily="34" charset="0"/>
                <a:ea typeface="Calibri" panose="020F0502020204030204" pitchFamily="34" charset="0"/>
                <a:cs typeface="Times New Roman" panose="02020603050405020304" pitchFamily="18" charset="0"/>
              </a:rPr>
              <a:t> has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resulted</a:t>
            </a:r>
            <a:r>
              <a:rPr lang="sv-SE" sz="1800" dirty="0">
                <a:effectLst/>
                <a:latin typeface="Calibri" panose="020F0502020204030204" pitchFamily="34" charset="0"/>
                <a:ea typeface="Calibri" panose="020F0502020204030204" pitchFamily="34" charset="0"/>
                <a:cs typeface="Times New Roman" panose="02020603050405020304" pitchFamily="18" charset="0"/>
              </a:rPr>
              <a:t> in an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increase</a:t>
            </a:r>
            <a:r>
              <a:rPr lang="sv-SE" sz="1800" dirty="0">
                <a:effectLst/>
                <a:latin typeface="Calibri" panose="020F0502020204030204" pitchFamily="34" charset="0"/>
                <a:ea typeface="Calibri" panose="020F0502020204030204" pitchFamily="34" charset="0"/>
                <a:cs typeface="Times New Roman" panose="02020603050405020304" pitchFamily="18" charset="0"/>
              </a:rPr>
              <a:t> in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Melissa's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vocabulary</a:t>
            </a:r>
            <a:r>
              <a:rPr lang="sv-SE" sz="1800" dirty="0">
                <a:effectLst/>
                <a:latin typeface="Calibri" panose="020F0502020204030204" pitchFamily="34" charset="0"/>
                <a:ea typeface="Calibri" panose="020F0502020204030204" pitchFamily="34" charset="0"/>
                <a:cs typeface="Times New Roman" panose="02020603050405020304" pitchFamily="18" charset="0"/>
              </a:rPr>
              <a:t>, and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now</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reads</a:t>
            </a:r>
            <a:r>
              <a:rPr lang="sv-SE" sz="1800" dirty="0">
                <a:effectLst/>
                <a:latin typeface="Calibri" panose="020F0502020204030204" pitchFamily="34" charset="0"/>
                <a:ea typeface="Calibri" panose="020F0502020204030204" pitchFamily="34" charset="0"/>
                <a:cs typeface="Times New Roman" panose="02020603050405020304" pitchFamily="18" charset="0"/>
              </a:rPr>
              <a:t> long, new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words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more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easily</a:t>
            </a:r>
            <a:r>
              <a:rPr lang="sv-SE" sz="1800" dirty="0">
                <a:effectLst/>
                <a:latin typeface="Calibri" panose="020F0502020204030204" pitchFamily="34" charset="0"/>
                <a:ea typeface="Calibri" panose="020F0502020204030204" pitchFamily="34" charset="0"/>
                <a:cs typeface="Times New Roman" panose="02020603050405020304" pitchFamily="18" charset="0"/>
              </a:rPr>
              <a:t>. The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has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resulted</a:t>
            </a:r>
            <a:r>
              <a:rPr lang="sv-SE" sz="1800" dirty="0">
                <a:effectLst/>
                <a:latin typeface="Calibri" panose="020F0502020204030204" pitchFamily="34" charset="0"/>
                <a:ea typeface="Calibri" panose="020F0502020204030204" pitchFamily="34" charset="0"/>
                <a:cs typeface="Times New Roman" panose="02020603050405020304" pitchFamily="18" charset="0"/>
              </a:rPr>
              <a:t> in Melissa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reading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very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accurately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knows</a:t>
            </a:r>
            <a:r>
              <a:rPr lang="sv-SE" sz="1800" dirty="0">
                <a:effectLst/>
                <a:latin typeface="Calibri" panose="020F0502020204030204" pitchFamily="34" charset="0"/>
                <a:ea typeface="Calibri" panose="020F0502020204030204" pitchFamily="34" charset="0"/>
                <a:cs typeface="Times New Roman" panose="02020603050405020304" pitchFamily="18" charset="0"/>
              </a:rPr>
              <a:t> to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pause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commas</a:t>
            </a:r>
            <a:r>
              <a:rPr lang="sv-SE" sz="1800" dirty="0">
                <a:effectLst/>
                <a:latin typeface="Calibri" panose="020F0502020204030204" pitchFamily="34" charset="0"/>
                <a:ea typeface="Calibri" panose="020F0502020204030204" pitchFamily="34" charset="0"/>
                <a:cs typeface="Times New Roman" panose="02020603050405020304" pitchFamily="18" charset="0"/>
              </a:rPr>
              <a:t> and make 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brief</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pause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periods. Melissa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feels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has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developed</a:t>
            </a:r>
            <a:r>
              <a:rPr lang="sv-SE" sz="1800" dirty="0">
                <a:effectLst/>
                <a:latin typeface="Calibri" panose="020F0502020204030204" pitchFamily="34" charset="0"/>
                <a:ea typeface="Calibri" panose="020F0502020204030204" pitchFamily="34" charset="0"/>
                <a:cs typeface="Times New Roman" panose="02020603050405020304" pitchFamily="18" charset="0"/>
              </a:rPr>
              <a:t> in all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these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aspects</a:t>
            </a:r>
            <a:r>
              <a:rPr lang="sv-SE" sz="1800" dirty="0">
                <a:effectLst/>
                <a:latin typeface="Calibri" panose="020F0502020204030204" pitchFamily="34" charset="0"/>
                <a:ea typeface="Calibri" panose="020F0502020204030204" pitchFamily="34" charset="0"/>
                <a:cs typeface="Times New Roman" panose="02020603050405020304" pitchFamily="18" charset="0"/>
              </a:rPr>
              <a:t>. The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goal</a:t>
            </a:r>
            <a:r>
              <a:rPr lang="sv-SE" sz="1800" dirty="0">
                <a:effectLst/>
                <a:latin typeface="Calibri" panose="020F0502020204030204" pitchFamily="34" charset="0"/>
                <a:ea typeface="Calibri" panose="020F0502020204030204" pitchFamily="34" charset="0"/>
                <a:cs typeface="Times New Roman" panose="02020603050405020304" pitchFamily="18" charset="0"/>
              </a:rPr>
              <a:t> is not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sv-SE" sz="1800" dirty="0">
                <a:effectLst/>
                <a:latin typeface="Calibri" panose="020F0502020204030204" pitchFamily="34" charset="0"/>
                <a:ea typeface="Calibri" panose="020F0502020204030204" pitchFamily="34" charset="0"/>
                <a:cs typeface="Times New Roman" panose="02020603050405020304" pitchFamily="18" charset="0"/>
              </a:rPr>
              <a:t> for Melissa to read faster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but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sv-SE" sz="1800" dirty="0">
                <a:effectLst/>
                <a:latin typeface="Calibri" panose="020F0502020204030204" pitchFamily="34" charset="0"/>
                <a:ea typeface="Calibri" panose="020F0502020204030204" pitchFamily="34" charset="0"/>
                <a:cs typeface="Times New Roman" panose="02020603050405020304" pitchFamily="18" charset="0"/>
              </a:rPr>
              <a:t> to understand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what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reads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therefore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actively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work</a:t>
            </a:r>
            <a:r>
              <a:rPr lang="sv-SE" sz="1800" dirty="0">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retelling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which</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yields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results</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sv-SE" sz="3200" dirty="0" err="1">
                <a:solidFill>
                  <a:schemeClr val="accent2"/>
                </a:solidFill>
                <a:effectLst/>
                <a:latin typeface="+mj-lt"/>
                <a:ea typeface="Calibri" panose="020F0502020204030204" pitchFamily="34" charset="0"/>
                <a:cs typeface="Times New Roman" panose="02020603050405020304" pitchFamily="18" charset="0"/>
              </a:rPr>
              <a:t>How</a:t>
            </a:r>
            <a:r>
              <a:rPr lang="sv-SE" sz="3200" dirty="0">
                <a:solidFill>
                  <a:schemeClr val="accent2"/>
                </a:solidFill>
                <a:effectLst/>
                <a:latin typeface="+mj-lt"/>
                <a:ea typeface="Calibri" panose="020F0502020204030204" pitchFamily="34" charset="0"/>
                <a:cs typeface="Times New Roman" panose="02020603050405020304" pitchFamily="18" charset="0"/>
              </a:rPr>
              <a:t> do </a:t>
            </a:r>
            <a:r>
              <a:rPr lang="sv-SE" sz="3200" dirty="0" err="1">
                <a:solidFill>
                  <a:schemeClr val="accent2"/>
                </a:solidFill>
                <a:effectLst/>
                <a:latin typeface="+mj-lt"/>
                <a:ea typeface="Calibri" panose="020F0502020204030204" pitchFamily="34" charset="0"/>
                <a:cs typeface="Times New Roman" panose="02020603050405020304" pitchFamily="18" charset="0"/>
              </a:rPr>
              <a:t>yo</a:t>
            </a:r>
            <a:r>
              <a:rPr lang="sv-SE" sz="3200" dirty="0" err="1">
                <a:solidFill>
                  <a:schemeClr val="accent2"/>
                </a:solidFill>
                <a:latin typeface="+mj-lt"/>
                <a:ea typeface="Calibri" panose="020F0502020204030204" pitchFamily="34" charset="0"/>
                <a:cs typeface="Times New Roman" panose="02020603050405020304" pitchFamily="18" charset="0"/>
              </a:rPr>
              <a:t>u</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think</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that</a:t>
            </a:r>
            <a:r>
              <a:rPr lang="sv-SE" sz="3200" dirty="0">
                <a:solidFill>
                  <a:schemeClr val="accent2"/>
                </a:solidFill>
                <a:latin typeface="+mj-lt"/>
                <a:ea typeface="Calibri" panose="020F0502020204030204" pitchFamily="34" charset="0"/>
                <a:cs typeface="Times New Roman" panose="02020603050405020304" pitchFamily="18" charset="0"/>
              </a:rPr>
              <a:t> Melissa </a:t>
            </a:r>
            <a:r>
              <a:rPr lang="sv-SE" sz="3200" dirty="0" err="1">
                <a:solidFill>
                  <a:schemeClr val="accent2"/>
                </a:solidFill>
                <a:latin typeface="+mj-lt"/>
                <a:ea typeface="Calibri" panose="020F0502020204030204" pitchFamily="34" charset="0"/>
                <a:cs typeface="Times New Roman" panose="02020603050405020304" pitchFamily="18" charset="0"/>
              </a:rPr>
              <a:t>feels</a:t>
            </a:r>
            <a:r>
              <a:rPr lang="sv-SE" sz="3200" dirty="0">
                <a:solidFill>
                  <a:schemeClr val="accent2"/>
                </a:solidFill>
                <a:latin typeface="+mj-lt"/>
                <a:ea typeface="Calibri" panose="020F0502020204030204" pitchFamily="34" charset="0"/>
                <a:cs typeface="Times New Roman" panose="02020603050405020304" pitchFamily="18" charset="0"/>
              </a:rPr>
              <a:t> </a:t>
            </a:r>
            <a:r>
              <a:rPr lang="sv-SE" sz="3200" dirty="0" err="1">
                <a:solidFill>
                  <a:schemeClr val="accent2"/>
                </a:solidFill>
                <a:latin typeface="+mj-lt"/>
                <a:ea typeface="Calibri" panose="020F0502020204030204" pitchFamily="34" charset="0"/>
                <a:cs typeface="Times New Roman" panose="02020603050405020304" pitchFamily="18" charset="0"/>
              </a:rPr>
              <a:t>about</a:t>
            </a:r>
            <a:r>
              <a:rPr lang="sv-SE" sz="3200" dirty="0">
                <a:solidFill>
                  <a:schemeClr val="accent2"/>
                </a:solidFill>
                <a:latin typeface="+mj-lt"/>
                <a:ea typeface="Calibri" panose="020F0502020204030204" pitchFamily="34" charset="0"/>
                <a:cs typeface="Times New Roman" panose="02020603050405020304" pitchFamily="18" charset="0"/>
              </a:rPr>
              <a:t> the </a:t>
            </a:r>
            <a:r>
              <a:rPr lang="sv-SE" sz="3200" dirty="0" err="1">
                <a:solidFill>
                  <a:schemeClr val="accent2"/>
                </a:solidFill>
                <a:latin typeface="+mj-lt"/>
                <a:ea typeface="Calibri" panose="020F0502020204030204" pitchFamily="34" charset="0"/>
                <a:cs typeface="Times New Roman" panose="02020603050405020304" pitchFamily="18" charset="0"/>
              </a:rPr>
              <a:t>training</a:t>
            </a:r>
            <a:r>
              <a:rPr lang="sv-SE" sz="3200" dirty="0">
                <a:solidFill>
                  <a:schemeClr val="accent2"/>
                </a:solidFill>
                <a:latin typeface="+mj-lt"/>
                <a:ea typeface="Calibri" panose="020F0502020204030204" pitchFamily="34" charset="0"/>
                <a:cs typeface="Times New Roman" panose="02020603050405020304" pitchFamily="18" charset="0"/>
              </a:rPr>
              <a:t>?</a:t>
            </a:r>
            <a:endParaRPr lang="sv-SE" sz="3200" dirty="0">
              <a:solidFill>
                <a:schemeClr val="accent2"/>
              </a:solidFill>
              <a:effectLst/>
              <a:latin typeface="+mj-lt"/>
              <a:ea typeface="Calibri" panose="020F0502020204030204" pitchFamily="34" charset="0"/>
              <a:cs typeface="Times New Roman" panose="02020603050405020304" pitchFamily="18" charset="0"/>
            </a:endParaRPr>
          </a:p>
          <a:p>
            <a:pPr marL="0" indent="0">
              <a:buNone/>
            </a:pPr>
            <a:r>
              <a:rPr lang="sv-SE" sz="1800" dirty="0">
                <a:effectLst/>
                <a:latin typeface="Calibri" panose="020F0502020204030204" pitchFamily="34" charset="0"/>
                <a:ea typeface="Calibri" panose="020F0502020204030204" pitchFamily="34" charset="0"/>
                <a:cs typeface="Times New Roman" panose="02020603050405020304" pitchFamily="18" charset="0"/>
              </a:rPr>
              <a:t>"</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don't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have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specific</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sessions;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instead</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can</a:t>
            </a:r>
            <a:r>
              <a:rPr lang="sv-SE" sz="1800" dirty="0">
                <a:effectLst/>
                <a:latin typeface="Calibri" panose="020F0502020204030204" pitchFamily="34" charset="0"/>
                <a:ea typeface="Calibri" panose="020F0502020204030204" pitchFamily="34" charset="0"/>
                <a:cs typeface="Times New Roman" panose="02020603050405020304" pitchFamily="18" charset="0"/>
              </a:rPr>
              <a:t> be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found</a:t>
            </a:r>
            <a:r>
              <a:rPr lang="sv-SE" sz="1800" dirty="0">
                <a:effectLst/>
                <a:latin typeface="Calibri" panose="020F0502020204030204" pitchFamily="34" charset="0"/>
                <a:ea typeface="Calibri" panose="020F0502020204030204" pitchFamily="34" charset="0"/>
                <a:cs typeface="Times New Roman" panose="02020603050405020304" pitchFamily="18" charset="0"/>
              </a:rPr>
              <a:t> in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subject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practically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during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lesson</a:t>
            </a:r>
            <a:r>
              <a:rPr lang="sv-SE" sz="1800" dirty="0">
                <a:effectLst/>
                <a:latin typeface="Calibri" panose="020F0502020204030204" pitchFamily="34" charset="0"/>
                <a:ea typeface="Calibri" panose="020F0502020204030204" pitchFamily="34" charset="0"/>
                <a:cs typeface="Times New Roman" panose="02020603050405020304" pitchFamily="18" charset="0"/>
              </a:rPr>
              <a:t>. Melissa has not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experienced</a:t>
            </a:r>
            <a:r>
              <a:rPr lang="sv-SE" sz="1800" dirty="0">
                <a:effectLst/>
                <a:latin typeface="Calibri" panose="020F0502020204030204" pitchFamily="34" charset="0"/>
                <a:ea typeface="Calibri" panose="020F0502020204030204" pitchFamily="34" charset="0"/>
                <a:cs typeface="Times New Roman" panose="02020603050405020304" pitchFamily="18" charset="0"/>
              </a:rPr>
              <a:t> the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sv-SE" sz="1800" dirty="0">
                <a:effectLst/>
                <a:latin typeface="Calibri" panose="020F0502020204030204" pitchFamily="34" charset="0"/>
                <a:ea typeface="Calibri" panose="020F0502020204030204" pitchFamily="34" charset="0"/>
                <a:cs typeface="Times New Roman" panose="02020603050405020304" pitchFamily="18" charset="0"/>
              </a:rPr>
              <a:t> as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tough</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because</a:t>
            </a:r>
            <a:r>
              <a:rPr lang="sv-SE" sz="1800" dirty="0">
                <a:effectLst/>
                <a:latin typeface="Calibri" panose="020F0502020204030204" pitchFamily="34" charset="0"/>
                <a:ea typeface="Calibri" panose="020F0502020204030204" pitchFamily="34" charset="0"/>
                <a:cs typeface="Times New Roman" panose="02020603050405020304" pitchFamily="18" charset="0"/>
              </a:rPr>
              <a:t> it is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always</a:t>
            </a:r>
            <a:r>
              <a:rPr lang="sv-SE" sz="1800" dirty="0">
                <a:effectLst/>
                <a:latin typeface="Calibri" panose="020F0502020204030204" pitchFamily="34" charset="0"/>
                <a:ea typeface="Calibri" panose="020F0502020204030204" pitchFamily="34" charset="0"/>
                <a:cs typeface="Times New Roman" panose="02020603050405020304" pitchFamily="18" charset="0"/>
              </a:rPr>
              <a:t> present.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Instead</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sees</a:t>
            </a:r>
            <a:r>
              <a:rPr lang="sv-SE" sz="1800" dirty="0">
                <a:effectLst/>
                <a:latin typeface="Calibri" panose="020F0502020204030204" pitchFamily="34" charset="0"/>
                <a:ea typeface="Calibri" panose="020F0502020204030204" pitchFamily="34" charset="0"/>
                <a:cs typeface="Times New Roman" panose="02020603050405020304" pitchFamily="18" charset="0"/>
              </a:rPr>
              <a:t> it as part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of</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everyday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work</a:t>
            </a:r>
            <a:r>
              <a:rPr lang="sv-SE" sz="1800" dirty="0">
                <a:effectLst/>
                <a:latin typeface="Calibri" panose="020F0502020204030204" pitchFamily="34" charset="0"/>
                <a:ea typeface="Calibri" panose="020F0502020204030204" pitchFamily="34" charset="0"/>
                <a:cs typeface="Times New Roman" panose="02020603050405020304" pitchFamily="18" charset="0"/>
              </a:rPr>
              <a:t>. Melissa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increasingly</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notices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needs</a:t>
            </a:r>
            <a:r>
              <a:rPr lang="sv-SE" sz="1800" dirty="0">
                <a:effectLst/>
                <a:latin typeface="Calibri" panose="020F0502020204030204" pitchFamily="34" charset="0"/>
                <a:ea typeface="Calibri" panose="020F0502020204030204" pitchFamily="34" charset="0"/>
                <a:cs typeface="Times New Roman" panose="02020603050405020304" pitchFamily="18" charset="0"/>
              </a:rPr>
              <a:t> less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time</a:t>
            </a:r>
            <a:r>
              <a:rPr lang="sv-SE" sz="1800" dirty="0">
                <a:effectLst/>
                <a:latin typeface="Calibri" panose="020F0502020204030204" pitchFamily="34" charset="0"/>
                <a:ea typeface="Calibri" panose="020F0502020204030204" pitchFamily="34" charset="0"/>
                <a:cs typeface="Times New Roman" panose="02020603050405020304" pitchFamily="18" charset="0"/>
              </a:rPr>
              <a:t> to read different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types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of</a:t>
            </a:r>
            <a:r>
              <a:rPr lang="sv-SE" sz="1800" dirty="0">
                <a:effectLst/>
                <a:latin typeface="Calibri" panose="020F0502020204030204" pitchFamily="34" charset="0"/>
                <a:ea typeface="Calibri" panose="020F0502020204030204" pitchFamily="34" charset="0"/>
                <a:cs typeface="Times New Roman" panose="02020603050405020304" pitchFamily="18" charset="0"/>
              </a:rPr>
              <a:t> texts."</a:t>
            </a:r>
          </a:p>
          <a:p>
            <a:pPr marL="0" indent="0">
              <a:buNone/>
            </a:pPr>
            <a:endParaRPr lang="sv-SE" dirty="0"/>
          </a:p>
        </p:txBody>
      </p:sp>
      <p:pic>
        <p:nvPicPr>
          <p:cNvPr id="4" name="Bildobjekt 3" descr="Cartoon picture of a young girl with long, brown hair, light complexion and brown eyes. She is wearing a green sweater, purple, short overall pants, white kneesocks and black sneakers.">
            <a:extLst>
              <a:ext uri="{FF2B5EF4-FFF2-40B4-BE49-F238E27FC236}">
                <a16:creationId xmlns:a16="http://schemas.microsoft.com/office/drawing/2014/main" id="{377CFDDF-F57E-474E-AB4C-8DA82B788E15}"/>
              </a:ext>
            </a:extLst>
          </p:cNvPr>
          <p:cNvPicPr>
            <a:picLocks noChangeAspect="1"/>
          </p:cNvPicPr>
          <p:nvPr/>
        </p:nvPicPr>
        <p:blipFill>
          <a:blip r:embed="rId3"/>
          <a:stretch>
            <a:fillRect/>
          </a:stretch>
        </p:blipFill>
        <p:spPr>
          <a:xfrm>
            <a:off x="9990302" y="2321959"/>
            <a:ext cx="1985940" cy="4269549"/>
          </a:xfrm>
          <a:prstGeom prst="rect">
            <a:avLst/>
          </a:prstGeom>
        </p:spPr>
      </p:pic>
    </p:spTree>
    <p:extLst>
      <p:ext uri="{BB962C8B-B14F-4D97-AF65-F5344CB8AC3E}">
        <p14:creationId xmlns:p14="http://schemas.microsoft.com/office/powerpoint/2010/main" val="153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1733AA-B54A-427F-8BEB-B65314013A8E}"/>
              </a:ext>
            </a:extLst>
          </p:cNvPr>
          <p:cNvSpPr>
            <a:spLocks noGrp="1"/>
          </p:cNvSpPr>
          <p:nvPr>
            <p:ph type="title"/>
          </p:nvPr>
        </p:nvSpPr>
        <p:spPr>
          <a:xfrm>
            <a:off x="684422" y="552849"/>
            <a:ext cx="10515600" cy="895807"/>
          </a:xfrm>
        </p:spPr>
        <p:txBody>
          <a:bodyPr/>
          <a:lstStyle/>
          <a:p>
            <a:r>
              <a:rPr lang="sv-SE" dirty="0"/>
              <a:t>Transition to </a:t>
            </a:r>
            <a:r>
              <a:rPr lang="sv-SE" dirty="0" err="1"/>
              <a:t>grade</a:t>
            </a:r>
            <a:r>
              <a:rPr lang="sv-SE" dirty="0"/>
              <a:t> 7</a:t>
            </a:r>
          </a:p>
        </p:txBody>
      </p:sp>
      <p:sp>
        <p:nvSpPr>
          <p:cNvPr id="3" name="Platshållare för innehåll 2">
            <a:extLst>
              <a:ext uri="{FF2B5EF4-FFF2-40B4-BE49-F238E27FC236}">
                <a16:creationId xmlns:a16="http://schemas.microsoft.com/office/drawing/2014/main" id="{7C344537-2F70-4465-9AEF-EED922D96CF0}"/>
              </a:ext>
            </a:extLst>
          </p:cNvPr>
          <p:cNvSpPr>
            <a:spLocks noGrp="1"/>
          </p:cNvSpPr>
          <p:nvPr>
            <p:ph idx="1"/>
          </p:nvPr>
        </p:nvSpPr>
        <p:spPr>
          <a:xfrm>
            <a:off x="694865" y="1684962"/>
            <a:ext cx="6229917" cy="4812801"/>
          </a:xfrm>
        </p:spPr>
        <p:txBody>
          <a:bodyPr/>
          <a:lstStyle/>
          <a:p>
            <a:r>
              <a:rPr lang="sv-SE" dirty="0" err="1"/>
              <a:t>Recommendations</a:t>
            </a:r>
            <a:r>
              <a:rPr lang="sv-SE" dirty="0"/>
              <a:t> for a </a:t>
            </a:r>
            <a:r>
              <a:rPr lang="sv-SE" dirty="0" err="1"/>
              <a:t>smooth</a:t>
            </a:r>
            <a:r>
              <a:rPr lang="sv-SE" dirty="0"/>
              <a:t> transition</a:t>
            </a:r>
          </a:p>
          <a:p>
            <a:r>
              <a:rPr lang="sv-SE" dirty="0"/>
              <a:t>Nadja </a:t>
            </a:r>
            <a:r>
              <a:rPr lang="sv-SE" dirty="0" err="1"/>
              <a:t>came</a:t>
            </a:r>
            <a:r>
              <a:rPr lang="sv-SE" dirty="0"/>
              <a:t> </a:t>
            </a:r>
            <a:r>
              <a:rPr lang="sv-SE" dirty="0" err="1"/>
              <a:t>along</a:t>
            </a:r>
            <a:endParaRPr lang="sv-SE" dirty="0"/>
          </a:p>
          <a:p>
            <a:r>
              <a:rPr lang="sv-SE" dirty="0"/>
              <a:t>In </a:t>
            </a:r>
            <a:r>
              <a:rPr lang="sv-SE" dirty="0" err="1"/>
              <a:t>grade</a:t>
            </a:r>
            <a:r>
              <a:rPr lang="sv-SE" dirty="0"/>
              <a:t> 7, </a:t>
            </a:r>
            <a:r>
              <a:rPr lang="sv-SE" dirty="0" err="1"/>
              <a:t>reading</a:t>
            </a:r>
            <a:r>
              <a:rPr lang="sv-SE" dirty="0"/>
              <a:t> speed </a:t>
            </a:r>
            <a:r>
              <a:rPr lang="sv-SE" dirty="0" err="1"/>
              <a:t>stable</a:t>
            </a:r>
            <a:endParaRPr lang="sv-SE" dirty="0"/>
          </a:p>
          <a:p>
            <a:r>
              <a:rPr lang="sv-SE" dirty="0" err="1"/>
              <a:t>Continuing</a:t>
            </a:r>
            <a:r>
              <a:rPr lang="sv-SE" dirty="0"/>
              <a:t> on the same </a:t>
            </a:r>
            <a:r>
              <a:rPr lang="sv-SE" dirty="0" err="1"/>
              <a:t>path</a:t>
            </a:r>
            <a:r>
              <a:rPr lang="sv-SE" dirty="0"/>
              <a:t>, </a:t>
            </a:r>
            <a:r>
              <a:rPr lang="sv-SE" dirty="0" err="1"/>
              <a:t>add</a:t>
            </a:r>
            <a:r>
              <a:rPr lang="sv-SE" dirty="0"/>
              <a:t>:</a:t>
            </a:r>
          </a:p>
          <a:p>
            <a:pPr lvl="1"/>
            <a:r>
              <a:rPr lang="sv-SE" dirty="0" err="1"/>
              <a:t>Repeated</a:t>
            </a:r>
            <a:r>
              <a:rPr lang="sv-SE" dirty="0"/>
              <a:t> </a:t>
            </a:r>
            <a:r>
              <a:rPr lang="sv-SE" dirty="0" err="1"/>
              <a:t>reading</a:t>
            </a:r>
            <a:endParaRPr lang="sv-SE" dirty="0"/>
          </a:p>
          <a:p>
            <a:pPr lvl="1"/>
            <a:r>
              <a:rPr lang="sv-SE" dirty="0" err="1"/>
              <a:t>Practice</a:t>
            </a:r>
            <a:r>
              <a:rPr lang="sv-SE" dirty="0"/>
              <a:t> </a:t>
            </a:r>
            <a:r>
              <a:rPr lang="sv-SE" dirty="0" err="1"/>
              <a:t>high-frequency</a:t>
            </a:r>
            <a:r>
              <a:rPr lang="sv-SE" dirty="0"/>
              <a:t> </a:t>
            </a:r>
            <a:r>
              <a:rPr lang="sv-SE" dirty="0" err="1"/>
              <a:t>words</a:t>
            </a:r>
            <a:r>
              <a:rPr lang="sv-SE" dirty="0"/>
              <a:t> in Swedish and English</a:t>
            </a:r>
          </a:p>
          <a:p>
            <a:pPr lvl="1"/>
            <a:r>
              <a:rPr lang="sv-SE" dirty="0" err="1"/>
              <a:t>Column</a:t>
            </a:r>
            <a:r>
              <a:rPr lang="sv-SE" dirty="0"/>
              <a:t> </a:t>
            </a:r>
            <a:r>
              <a:rPr lang="sv-SE" dirty="0" err="1"/>
              <a:t>exercises</a:t>
            </a:r>
            <a:r>
              <a:rPr lang="sv-SE" dirty="0"/>
              <a:t> to </a:t>
            </a:r>
            <a:r>
              <a:rPr lang="sv-SE" dirty="0" err="1"/>
              <a:t>activate</a:t>
            </a:r>
            <a:r>
              <a:rPr lang="sv-SE" dirty="0"/>
              <a:t> </a:t>
            </a:r>
            <a:r>
              <a:rPr lang="sv-SE" dirty="0" err="1"/>
              <a:t>left</a:t>
            </a:r>
            <a:r>
              <a:rPr lang="sv-SE" dirty="0"/>
              <a:t> hand </a:t>
            </a:r>
            <a:r>
              <a:rPr lang="sv-SE" dirty="0" err="1"/>
              <a:t>more</a:t>
            </a:r>
            <a:endParaRPr lang="sv-SE" dirty="0"/>
          </a:p>
          <a:p>
            <a:r>
              <a:rPr lang="sv-SE" dirty="0" err="1"/>
              <a:t>School</a:t>
            </a:r>
            <a:r>
              <a:rPr lang="sv-SE" dirty="0"/>
              <a:t> </a:t>
            </a:r>
            <a:r>
              <a:rPr lang="sv-SE" dirty="0" err="1"/>
              <a:t>used</a:t>
            </a:r>
            <a:r>
              <a:rPr lang="sv-SE" dirty="0"/>
              <a:t> </a:t>
            </a:r>
            <a:r>
              <a:rPr lang="sv-SE" dirty="0" err="1"/>
              <a:t>almost</a:t>
            </a:r>
            <a:r>
              <a:rPr lang="sv-SE" dirty="0"/>
              <a:t> all suggestions</a:t>
            </a:r>
          </a:p>
        </p:txBody>
      </p:sp>
      <p:pic>
        <p:nvPicPr>
          <p:cNvPr id="4" name="Bildobjekt 3" descr="Cartoon picture of a young girl with long, brown hair, light complexion and brown eyes. She is wearing a green sweater, purple, short overall pants, white kneesocks and black sneakers.">
            <a:extLst>
              <a:ext uri="{FF2B5EF4-FFF2-40B4-BE49-F238E27FC236}">
                <a16:creationId xmlns:a16="http://schemas.microsoft.com/office/drawing/2014/main" id="{944FD271-EF89-4739-9965-CF65AB483062}"/>
              </a:ext>
            </a:extLst>
          </p:cNvPr>
          <p:cNvPicPr>
            <a:picLocks noChangeAspect="1"/>
          </p:cNvPicPr>
          <p:nvPr/>
        </p:nvPicPr>
        <p:blipFill>
          <a:blip r:embed="rId3"/>
          <a:stretch>
            <a:fillRect/>
          </a:stretch>
        </p:blipFill>
        <p:spPr>
          <a:xfrm>
            <a:off x="8630292" y="903807"/>
            <a:ext cx="2431549" cy="5227559"/>
          </a:xfrm>
          <a:prstGeom prst="rect">
            <a:avLst/>
          </a:prstGeom>
        </p:spPr>
      </p:pic>
    </p:spTree>
    <p:extLst>
      <p:ext uri="{BB962C8B-B14F-4D97-AF65-F5344CB8AC3E}">
        <p14:creationId xmlns:p14="http://schemas.microsoft.com/office/powerpoint/2010/main" val="2973345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B5AE39-1C6B-47E3-9704-0CB260E86AB9}"/>
              </a:ext>
            </a:extLst>
          </p:cNvPr>
          <p:cNvSpPr>
            <a:spLocks noGrp="1"/>
          </p:cNvSpPr>
          <p:nvPr>
            <p:ph type="title"/>
          </p:nvPr>
        </p:nvSpPr>
        <p:spPr>
          <a:xfrm>
            <a:off x="684422" y="552850"/>
            <a:ext cx="10515600" cy="834162"/>
          </a:xfrm>
        </p:spPr>
        <p:txBody>
          <a:bodyPr/>
          <a:lstStyle/>
          <a:p>
            <a:r>
              <a:rPr lang="sv-SE" dirty="0"/>
              <a:t>Challenges for </a:t>
            </a:r>
            <a:r>
              <a:rPr lang="sv-SE" dirty="0" err="1"/>
              <a:t>these</a:t>
            </a:r>
            <a:r>
              <a:rPr lang="sv-SE" dirty="0"/>
              <a:t> students</a:t>
            </a:r>
          </a:p>
        </p:txBody>
      </p:sp>
      <p:sp>
        <p:nvSpPr>
          <p:cNvPr id="3" name="Platshållare för innehåll 2">
            <a:extLst>
              <a:ext uri="{FF2B5EF4-FFF2-40B4-BE49-F238E27FC236}">
                <a16:creationId xmlns:a16="http://schemas.microsoft.com/office/drawing/2014/main" id="{4FDE1BE1-A356-4DFF-82A4-0300CDBE40DA}"/>
              </a:ext>
            </a:extLst>
          </p:cNvPr>
          <p:cNvSpPr>
            <a:spLocks noGrp="1"/>
          </p:cNvSpPr>
          <p:nvPr>
            <p:ph idx="1"/>
          </p:nvPr>
        </p:nvSpPr>
        <p:spPr>
          <a:xfrm>
            <a:off x="694865" y="1469205"/>
            <a:ext cx="10505155" cy="1664414"/>
          </a:xfrm>
        </p:spPr>
        <p:txBody>
          <a:bodyPr/>
          <a:lstStyle/>
          <a:p>
            <a:r>
              <a:rPr lang="sv-SE" dirty="0"/>
              <a:t>Erik: </a:t>
            </a:r>
            <a:r>
              <a:rPr lang="sv-SE" dirty="0" err="1"/>
              <a:t>Keeping</a:t>
            </a:r>
            <a:r>
              <a:rPr lang="sv-SE" dirty="0"/>
              <a:t> </a:t>
            </a:r>
            <a:r>
              <a:rPr lang="sv-SE" dirty="0" err="1"/>
              <a:t>up</a:t>
            </a:r>
            <a:r>
              <a:rPr lang="sv-SE" dirty="0"/>
              <a:t> </a:t>
            </a:r>
            <a:r>
              <a:rPr lang="sv-SE" dirty="0" err="1"/>
              <a:t>reading</a:t>
            </a:r>
            <a:r>
              <a:rPr lang="sv-SE" dirty="0"/>
              <a:t> speed and </a:t>
            </a:r>
            <a:r>
              <a:rPr lang="sv-SE" dirty="0" err="1"/>
              <a:t>tecnique</a:t>
            </a:r>
            <a:r>
              <a:rPr lang="sv-SE" dirty="0"/>
              <a:t> over transitions, </a:t>
            </a:r>
            <a:r>
              <a:rPr lang="sv-SE" dirty="0" err="1"/>
              <a:t>making</a:t>
            </a:r>
            <a:r>
              <a:rPr lang="sv-SE" dirty="0"/>
              <a:t> </a:t>
            </a:r>
            <a:r>
              <a:rPr lang="sv-SE" dirty="0" err="1"/>
              <a:t>room</a:t>
            </a:r>
            <a:r>
              <a:rPr lang="sv-SE" dirty="0"/>
              <a:t> for </a:t>
            </a:r>
            <a:r>
              <a:rPr lang="sv-SE" dirty="0" err="1"/>
              <a:t>individual</a:t>
            </a:r>
            <a:r>
              <a:rPr lang="sv-SE" dirty="0"/>
              <a:t> </a:t>
            </a:r>
            <a:r>
              <a:rPr lang="sv-SE" dirty="0" err="1"/>
              <a:t>training</a:t>
            </a:r>
            <a:endParaRPr lang="sv-SE" dirty="0"/>
          </a:p>
          <a:p>
            <a:r>
              <a:rPr lang="sv-SE" dirty="0"/>
              <a:t>Abdi: Reading </a:t>
            </a:r>
            <a:r>
              <a:rPr lang="sv-SE" dirty="0" err="1"/>
              <a:t>comprehension</a:t>
            </a:r>
            <a:r>
              <a:rPr lang="sv-SE" dirty="0"/>
              <a:t>, </a:t>
            </a:r>
            <a:r>
              <a:rPr lang="sv-SE" dirty="0" err="1"/>
              <a:t>raising</a:t>
            </a:r>
            <a:r>
              <a:rPr lang="sv-SE" dirty="0"/>
              <a:t> </a:t>
            </a:r>
            <a:r>
              <a:rPr lang="sv-SE" dirty="0" err="1"/>
              <a:t>expectations</a:t>
            </a:r>
            <a:endParaRPr lang="sv-SE" dirty="0"/>
          </a:p>
          <a:p>
            <a:r>
              <a:rPr lang="sv-SE" dirty="0"/>
              <a:t>Melissa: </a:t>
            </a:r>
            <a:r>
              <a:rPr lang="sv-SE" dirty="0" err="1"/>
              <a:t>Balancing</a:t>
            </a:r>
            <a:r>
              <a:rPr lang="sv-SE" dirty="0"/>
              <a:t> </a:t>
            </a:r>
            <a:r>
              <a:rPr lang="sv-SE" dirty="0" err="1"/>
              <a:t>expectations</a:t>
            </a:r>
            <a:r>
              <a:rPr lang="sv-SE" dirty="0"/>
              <a:t> and </a:t>
            </a:r>
            <a:r>
              <a:rPr lang="sv-SE" dirty="0" err="1"/>
              <a:t>goals</a:t>
            </a:r>
            <a:r>
              <a:rPr lang="sv-SE" dirty="0"/>
              <a:t>, </a:t>
            </a:r>
            <a:r>
              <a:rPr lang="sv-SE" dirty="0" err="1"/>
              <a:t>increasing</a:t>
            </a:r>
            <a:r>
              <a:rPr lang="sv-SE" dirty="0"/>
              <a:t> </a:t>
            </a:r>
            <a:r>
              <a:rPr lang="sv-SE" dirty="0" err="1"/>
              <a:t>independence</a:t>
            </a:r>
            <a:endParaRPr lang="sv-SE" dirty="0"/>
          </a:p>
        </p:txBody>
      </p:sp>
      <p:pic>
        <p:nvPicPr>
          <p:cNvPr id="4" name="Bildobjekt 3" descr="Cartoon picture of a young boy with blond, short hair, fair complexion, green eyes, a red sweater with yellow lining, brown trousers and red and white sneakers.">
            <a:extLst>
              <a:ext uri="{FF2B5EF4-FFF2-40B4-BE49-F238E27FC236}">
                <a16:creationId xmlns:a16="http://schemas.microsoft.com/office/drawing/2014/main" id="{599BD7B2-CC7E-49D6-BDEC-774CC207C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620" y="3215812"/>
            <a:ext cx="1489159" cy="2902688"/>
          </a:xfrm>
          <a:prstGeom prst="rect">
            <a:avLst/>
          </a:prstGeom>
        </p:spPr>
      </p:pic>
      <p:pic>
        <p:nvPicPr>
          <p:cNvPr id="5" name="Bildobjekt 4" descr="Cartoon picture of a young boy, standing with crossed arms and one foot raised on the heel. He has dark, short hair, dark complexion and wears a green t-shirt with a yellow star, yellow lining, blue shorts, white socks and orange and white sneakers.">
            <a:extLst>
              <a:ext uri="{FF2B5EF4-FFF2-40B4-BE49-F238E27FC236}">
                <a16:creationId xmlns:a16="http://schemas.microsoft.com/office/drawing/2014/main" id="{418EFE11-7EA9-4FBA-8BD1-FB831811D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097" y="3078667"/>
            <a:ext cx="1434392" cy="3039833"/>
          </a:xfrm>
          <a:prstGeom prst="rect">
            <a:avLst/>
          </a:prstGeom>
        </p:spPr>
      </p:pic>
      <p:pic>
        <p:nvPicPr>
          <p:cNvPr id="6" name="Bildobjekt 5" descr="Cartoon picture of a young girl with long, brown hair, light complexion and brown eyes. She is wearing a green sweater, purple, short overall pants, white kneesocks and black sneakers.">
            <a:extLst>
              <a:ext uri="{FF2B5EF4-FFF2-40B4-BE49-F238E27FC236}">
                <a16:creationId xmlns:a16="http://schemas.microsoft.com/office/drawing/2014/main" id="{AEDCCB1E-52C2-40C6-82E3-DC34641E9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6807" y="2792947"/>
            <a:ext cx="1545062" cy="3325553"/>
          </a:xfrm>
          <a:prstGeom prst="rect">
            <a:avLst/>
          </a:prstGeom>
        </p:spPr>
      </p:pic>
    </p:spTree>
    <p:extLst>
      <p:ext uri="{BB962C8B-B14F-4D97-AF65-F5344CB8AC3E}">
        <p14:creationId xmlns:p14="http://schemas.microsoft.com/office/powerpoint/2010/main" val="3287719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D2AD09-312A-4692-82A8-5C0BBC321BE0}"/>
              </a:ext>
            </a:extLst>
          </p:cNvPr>
          <p:cNvSpPr>
            <a:spLocks noGrp="1"/>
          </p:cNvSpPr>
          <p:nvPr>
            <p:ph type="title"/>
          </p:nvPr>
        </p:nvSpPr>
        <p:spPr>
          <a:xfrm>
            <a:off x="684422" y="552849"/>
            <a:ext cx="10515600" cy="895807"/>
          </a:xfrm>
        </p:spPr>
        <p:txBody>
          <a:bodyPr/>
          <a:lstStyle/>
          <a:p>
            <a:r>
              <a:rPr lang="sv-SE" dirty="0" err="1"/>
              <a:t>Success</a:t>
            </a:r>
            <a:r>
              <a:rPr lang="sv-SE" dirty="0"/>
              <a:t> </a:t>
            </a:r>
            <a:r>
              <a:rPr lang="sv-SE" dirty="0" err="1"/>
              <a:t>factors</a:t>
            </a:r>
            <a:endParaRPr lang="sv-SE" dirty="0"/>
          </a:p>
        </p:txBody>
      </p:sp>
      <p:sp>
        <p:nvSpPr>
          <p:cNvPr id="3" name="Platshållare för innehåll 2">
            <a:extLst>
              <a:ext uri="{FF2B5EF4-FFF2-40B4-BE49-F238E27FC236}">
                <a16:creationId xmlns:a16="http://schemas.microsoft.com/office/drawing/2014/main" id="{BEA57DBB-9CAA-4081-A576-F53647532EFE}"/>
              </a:ext>
            </a:extLst>
          </p:cNvPr>
          <p:cNvSpPr>
            <a:spLocks noGrp="1"/>
          </p:cNvSpPr>
          <p:nvPr>
            <p:ph idx="1"/>
          </p:nvPr>
        </p:nvSpPr>
        <p:spPr>
          <a:xfrm>
            <a:off x="694866" y="1705510"/>
            <a:ext cx="8541602" cy="3821987"/>
          </a:xfrm>
        </p:spPr>
        <p:txBody>
          <a:bodyPr>
            <a:normAutofit/>
          </a:bodyPr>
          <a:lstStyle/>
          <a:p>
            <a:r>
              <a:rPr lang="sv-SE" sz="1900" dirty="0" err="1"/>
              <a:t>Early</a:t>
            </a:r>
            <a:r>
              <a:rPr lang="sv-SE" sz="1900" dirty="0"/>
              <a:t>, </a:t>
            </a:r>
            <a:r>
              <a:rPr lang="sv-SE" sz="1900" dirty="0" err="1"/>
              <a:t>focused</a:t>
            </a:r>
            <a:r>
              <a:rPr lang="sv-SE" sz="1900" dirty="0"/>
              <a:t> </a:t>
            </a:r>
            <a:r>
              <a:rPr lang="sv-SE" sz="1900" dirty="0" err="1"/>
              <a:t>training</a:t>
            </a:r>
            <a:r>
              <a:rPr lang="sv-SE" sz="1900" dirty="0"/>
              <a:t> </a:t>
            </a:r>
            <a:r>
              <a:rPr lang="sv-SE" sz="1900" dirty="0" err="1"/>
              <a:t>of</a:t>
            </a:r>
            <a:r>
              <a:rPr lang="sv-SE" sz="1900" dirty="0"/>
              <a:t> </a:t>
            </a:r>
            <a:r>
              <a:rPr lang="sv-SE" sz="1900" dirty="0" err="1"/>
              <a:t>decoding</a:t>
            </a:r>
            <a:r>
              <a:rPr lang="sv-SE" sz="1900" dirty="0"/>
              <a:t> and </a:t>
            </a:r>
            <a:r>
              <a:rPr lang="sv-SE" sz="1900" dirty="0" err="1"/>
              <a:t>technique</a:t>
            </a:r>
            <a:r>
              <a:rPr lang="sv-SE" sz="1900" dirty="0"/>
              <a:t> 			</a:t>
            </a:r>
          </a:p>
          <a:p>
            <a:pPr marL="0" indent="0">
              <a:buNone/>
            </a:pPr>
            <a:r>
              <a:rPr lang="sv-SE" sz="1900" dirty="0">
                <a:effectLst/>
                <a:ea typeface="Calibri" panose="020F0502020204030204" pitchFamily="34" charset="0"/>
                <a:cs typeface="Times New Roman" panose="02020603050405020304" pitchFamily="18" charset="0"/>
              </a:rPr>
              <a:t>	</a:t>
            </a:r>
            <a:r>
              <a:rPr lang="en-US" sz="1900" dirty="0">
                <a:effectLst/>
                <a:ea typeface="Calibri" panose="020F0502020204030204" pitchFamily="34" charset="0"/>
                <a:cs typeface="Times New Roman" panose="02020603050405020304" pitchFamily="18" charset="0"/>
              </a:rPr>
              <a:t>(de Verdier &amp; Ek, 2014)</a:t>
            </a:r>
          </a:p>
          <a:p>
            <a:r>
              <a:rPr lang="en-US" sz="1900" dirty="0">
                <a:effectLst/>
                <a:ea typeface="Calibri" panose="020F0502020204030204" pitchFamily="34" charset="0"/>
                <a:cs typeface="Times New Roman" panose="02020603050405020304" pitchFamily="18" charset="0"/>
              </a:rPr>
              <a:t>Positive collaboration and good continuity in work teams 	</a:t>
            </a:r>
            <a:endParaRPr lang="en-US" sz="1900" dirty="0">
              <a:ea typeface="Calibri" panose="020F0502020204030204" pitchFamily="34" charset="0"/>
              <a:cs typeface="Times New Roman" panose="02020603050405020304" pitchFamily="18" charset="0"/>
            </a:endParaRPr>
          </a:p>
          <a:p>
            <a:r>
              <a:rPr lang="en-US" sz="1900" dirty="0">
                <a:cs typeface="Times New Roman" panose="02020603050405020304" pitchFamily="18" charset="0"/>
              </a:rPr>
              <a:t>Education, knowledge and/or interest and ambition in teaching teams </a:t>
            </a:r>
          </a:p>
          <a:p>
            <a:pPr marL="0" indent="0">
              <a:buNone/>
            </a:pPr>
            <a:r>
              <a:rPr lang="en-US" sz="1900" dirty="0">
                <a:cs typeface="Times New Roman" panose="02020603050405020304" pitchFamily="18" charset="0"/>
              </a:rPr>
              <a:t>	(</a:t>
            </a:r>
            <a:r>
              <a:rPr lang="en-US" sz="1900" dirty="0">
                <a:effectLst/>
                <a:ea typeface="Calibri" panose="020F0502020204030204" pitchFamily="34" charset="0"/>
                <a:cs typeface="Times New Roman" panose="02020603050405020304" pitchFamily="18" charset="0"/>
              </a:rPr>
              <a:t>Emerson et al., 2009b)</a:t>
            </a:r>
          </a:p>
          <a:p>
            <a:r>
              <a:rPr lang="en-US" sz="1900" dirty="0">
                <a:cs typeface="Times New Roman" panose="02020603050405020304" pitchFamily="18" charset="0"/>
              </a:rPr>
              <a:t>Student’s own prerequisites 					</a:t>
            </a:r>
          </a:p>
          <a:p>
            <a:pPr marL="0" indent="0">
              <a:buNone/>
            </a:pPr>
            <a:r>
              <a:rPr lang="en-US" sz="1900" dirty="0">
                <a:effectLst/>
                <a:ea typeface="Calibri" panose="020F0502020204030204" pitchFamily="34" charset="0"/>
                <a:cs typeface="Times New Roman" panose="02020603050405020304" pitchFamily="18" charset="0"/>
              </a:rPr>
              <a:t>	(de Verdier &amp; Ek, 2014)</a:t>
            </a:r>
          </a:p>
          <a:p>
            <a:endParaRPr lang="sv-SE" dirty="0"/>
          </a:p>
          <a:p>
            <a:endParaRPr lang="sv-SE" dirty="0"/>
          </a:p>
        </p:txBody>
      </p:sp>
    </p:spTree>
    <p:extLst>
      <p:ext uri="{BB962C8B-B14F-4D97-AF65-F5344CB8AC3E}">
        <p14:creationId xmlns:p14="http://schemas.microsoft.com/office/powerpoint/2010/main" val="1231258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50802E-95E6-4B71-8D3E-4D92A5AABBD0}"/>
              </a:ext>
            </a:extLst>
          </p:cNvPr>
          <p:cNvSpPr>
            <a:spLocks noGrp="1"/>
          </p:cNvSpPr>
          <p:nvPr>
            <p:ph type="title"/>
          </p:nvPr>
        </p:nvSpPr>
        <p:spPr>
          <a:xfrm>
            <a:off x="684422" y="552850"/>
            <a:ext cx="10515600" cy="926630"/>
          </a:xfrm>
        </p:spPr>
        <p:txBody>
          <a:bodyPr/>
          <a:lstStyle/>
          <a:p>
            <a:r>
              <a:rPr lang="en-US" dirty="0"/>
              <a:t>Challenges</a:t>
            </a:r>
          </a:p>
        </p:txBody>
      </p:sp>
      <p:sp>
        <p:nvSpPr>
          <p:cNvPr id="3" name="Platshållare för innehåll 2">
            <a:extLst>
              <a:ext uri="{FF2B5EF4-FFF2-40B4-BE49-F238E27FC236}">
                <a16:creationId xmlns:a16="http://schemas.microsoft.com/office/drawing/2014/main" id="{473C8478-6D63-4550-AC66-DE071CC879C3}"/>
              </a:ext>
            </a:extLst>
          </p:cNvPr>
          <p:cNvSpPr>
            <a:spLocks noGrp="1"/>
          </p:cNvSpPr>
          <p:nvPr>
            <p:ph idx="1"/>
          </p:nvPr>
        </p:nvSpPr>
        <p:spPr>
          <a:xfrm>
            <a:off x="694865" y="1602769"/>
            <a:ext cx="10505155" cy="4894994"/>
          </a:xfrm>
        </p:spPr>
        <p:txBody>
          <a:bodyPr/>
          <a:lstStyle/>
          <a:p>
            <a:r>
              <a:rPr lang="en-US" sz="1800" dirty="0"/>
              <a:t>Silence from schools</a:t>
            </a:r>
          </a:p>
          <a:p>
            <a:r>
              <a:rPr lang="en-US" sz="1800" dirty="0"/>
              <a:t>Time and planning</a:t>
            </a:r>
          </a:p>
          <a:p>
            <a:r>
              <a:rPr lang="en-US" sz="1800" dirty="0"/>
              <a:t>Lack of experience and knowledge in Braille</a:t>
            </a:r>
          </a:p>
          <a:p>
            <a:r>
              <a:rPr lang="en-US" sz="1800" dirty="0"/>
              <a:t>Individual training throughout </a:t>
            </a:r>
            <a:r>
              <a:rPr lang="en-US" sz="1800" dirty="0" err="1"/>
              <a:t>shool</a:t>
            </a:r>
            <a:endParaRPr lang="en-US" sz="1800" dirty="0"/>
          </a:p>
          <a:p>
            <a:r>
              <a:rPr lang="en-US" sz="1800" dirty="0"/>
              <a:t>Transitions between teaching teams and schools</a:t>
            </a:r>
          </a:p>
          <a:p>
            <a:r>
              <a:rPr lang="en-US" sz="1800" dirty="0"/>
              <a:t>Difference and balance in expectations</a:t>
            </a:r>
          </a:p>
          <a:p>
            <a:r>
              <a:rPr lang="en-US" sz="1800" dirty="0"/>
              <a:t>Late onset blindness</a:t>
            </a:r>
          </a:p>
          <a:p>
            <a:endParaRPr lang="en-US" sz="2400" dirty="0"/>
          </a:p>
          <a:p>
            <a:pPr marL="0" indent="0">
              <a:buNone/>
            </a:pPr>
            <a:r>
              <a:rPr lang="en-US" sz="2400" dirty="0"/>
              <a:t>What are your experiences? I would appreciate input.</a:t>
            </a:r>
          </a:p>
          <a:p>
            <a:pPr marL="0" indent="0">
              <a:buNone/>
            </a:pPr>
            <a:r>
              <a:rPr lang="en-US" sz="2400" dirty="0"/>
              <a:t>maria.ellingsson@spsm.se</a:t>
            </a:r>
          </a:p>
          <a:p>
            <a:endParaRPr lang="en-US" dirty="0"/>
          </a:p>
          <a:p>
            <a:endParaRPr lang="en-US" dirty="0"/>
          </a:p>
        </p:txBody>
      </p:sp>
    </p:spTree>
    <p:extLst>
      <p:ext uri="{BB962C8B-B14F-4D97-AF65-F5344CB8AC3E}">
        <p14:creationId xmlns:p14="http://schemas.microsoft.com/office/powerpoint/2010/main" val="2948427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DAAC1-3739-4531-B9A3-C0D128F5EF79}"/>
              </a:ext>
            </a:extLst>
          </p:cNvPr>
          <p:cNvSpPr>
            <a:spLocks noGrp="1"/>
          </p:cNvSpPr>
          <p:nvPr>
            <p:ph type="title"/>
          </p:nvPr>
        </p:nvSpPr>
        <p:spPr>
          <a:xfrm>
            <a:off x="684422" y="552849"/>
            <a:ext cx="10515600" cy="758593"/>
          </a:xfrm>
        </p:spPr>
        <p:txBody>
          <a:bodyPr/>
          <a:lstStyle/>
          <a:p>
            <a:r>
              <a:rPr lang="sv-SE" dirty="0" err="1"/>
              <a:t>References</a:t>
            </a:r>
            <a:r>
              <a:rPr lang="sv-SE" dirty="0"/>
              <a:t> (1)</a:t>
            </a:r>
          </a:p>
        </p:txBody>
      </p:sp>
      <p:sp>
        <p:nvSpPr>
          <p:cNvPr id="3" name="Platshållare för innehåll 2">
            <a:extLst>
              <a:ext uri="{FF2B5EF4-FFF2-40B4-BE49-F238E27FC236}">
                <a16:creationId xmlns:a16="http://schemas.microsoft.com/office/drawing/2014/main" id="{82ED4F06-75C8-4DCE-96AD-962264F15CF0}"/>
              </a:ext>
            </a:extLst>
          </p:cNvPr>
          <p:cNvSpPr>
            <a:spLocks noGrp="1"/>
          </p:cNvSpPr>
          <p:nvPr>
            <p:ph idx="1"/>
          </p:nvPr>
        </p:nvSpPr>
        <p:spPr>
          <a:xfrm>
            <a:off x="694865" y="1311442"/>
            <a:ext cx="10505155" cy="5459228"/>
          </a:xfrm>
        </p:spPr>
        <p:txBody>
          <a:bodyPr>
            <a:normAutofit fontScale="92500" lnSpcReduction="10000"/>
          </a:bodyPr>
          <a:lstStyle/>
          <a:p>
            <a:pPr marL="0" indent="0">
              <a:lnSpc>
                <a:spcPct val="107000"/>
              </a:lnSpc>
              <a:spcAft>
                <a:spcPts val="800"/>
              </a:spcAft>
              <a:buNone/>
            </a:pPr>
            <a:r>
              <a:rPr lang="en-US" dirty="0">
                <a:effectLst/>
                <a:latin typeface="Calibri" panose="020F0502020204030204" pitchFamily="34" charset="0"/>
                <a:ea typeface="Calibri" panose="020F0502020204030204" pitchFamily="34" charset="0"/>
                <a:cs typeface="Calibri" panose="020F0502020204030204" pitchFamily="34" charset="0"/>
              </a:rPr>
              <a:t>de Verdier, K., &amp; Ek, U. (2014). A longitudinal study of reading development, academic achievement, and support in Swedish inclusive education for students with blindness or severe visual impairment. Journal of Visual Impairment &amp; Blindness, 108, (461–472).</a:t>
            </a:r>
          </a:p>
          <a:p>
            <a:pPr marL="0" indent="0">
              <a:buNone/>
            </a:pPr>
            <a:r>
              <a:rPr lang="en-US"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Fellenius</a:t>
            </a:r>
            <a:r>
              <a:rPr lang="en-US"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K. (1999). Reading Environment at Home and at School of Swedish Students with Visual Impairments. </a:t>
            </a:r>
            <a:r>
              <a:rPr lang="en-US" i="1"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Journal of Visual Impairment &amp; Blindness, April 1999 </a:t>
            </a:r>
            <a:r>
              <a:rPr lang="en-US"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(211-223).</a:t>
            </a:r>
            <a:endParaRPr lang="sv-SE"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25000"/>
              </a:lnSpc>
              <a:spcAft>
                <a:spcPts val="800"/>
              </a:spcAft>
              <a:buNone/>
            </a:pP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Foulke</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 Reading Braille. (1982). In W. Schiff &amp; E. </a:t>
            </a: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Foulke</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(Ed.), </a:t>
            </a:r>
            <a:r>
              <a:rPr lang="en-US" i="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Tactual Perception </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(168-208). Cambridge University Press </a:t>
            </a:r>
          </a:p>
          <a:p>
            <a:pPr marL="0" indent="0">
              <a:lnSpc>
                <a:spcPct val="125000"/>
              </a:lnSpc>
              <a:spcAft>
                <a:spcPts val="800"/>
              </a:spcAft>
              <a:buNone/>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Koenig A. J., Holbrook M. C. (2000). Ensuring high-quality instruction for students in Braille literacy programs. </a:t>
            </a:r>
            <a:r>
              <a:rPr lang="en-US" i="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Journal of Visual Impairment &amp; Blindness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94, 677–694.</a:t>
            </a:r>
            <a:endParaRPr lang="sv-SE"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25000"/>
              </a:lnSpc>
              <a:spcAft>
                <a:spcPts val="800"/>
              </a:spcAft>
              <a:buNone/>
            </a:pPr>
            <a:r>
              <a:rPr lang="en-US" dirty="0" err="1">
                <a:effectLst/>
                <a:latin typeface="Calibri" panose="020F0502020204030204" pitchFamily="34" charset="0"/>
                <a:ea typeface="Times New Roman" panose="02020603050405020304" pitchFamily="18" charset="0"/>
                <a:cs typeface="Calibri" panose="020F0502020204030204" pitchFamily="34" charset="0"/>
              </a:rPr>
              <a:t>Kusajima</a:t>
            </a:r>
            <a:r>
              <a:rPr lang="en-US" dirty="0">
                <a:effectLst/>
                <a:latin typeface="Calibri" panose="020F0502020204030204" pitchFamily="34" charset="0"/>
                <a:ea typeface="Times New Roman" panose="02020603050405020304" pitchFamily="18" charset="0"/>
                <a:cs typeface="Calibri" panose="020F0502020204030204" pitchFamily="34" charset="0"/>
              </a:rPr>
              <a:t>, T. </a:t>
            </a:r>
            <a:r>
              <a:rPr lang="en-US" dirty="0">
                <a:latin typeface="Calibri" panose="020F0502020204030204" pitchFamily="34" charset="0"/>
                <a:ea typeface="Times New Roman" panose="02020603050405020304" pitchFamily="18" charset="0"/>
                <a:cs typeface="Calibri" panose="020F0502020204030204" pitchFamily="34" charset="0"/>
              </a:rPr>
              <a:t>(1974). Visual reading and braille reading: an experimental investigation of the physiology and psychology of visual and tactual reading. New Your: American Foundation for the Blind.</a:t>
            </a:r>
          </a:p>
          <a:p>
            <a:pPr marL="0" indent="0">
              <a:lnSpc>
                <a:spcPct val="125000"/>
              </a:lnSpc>
              <a:spcAft>
                <a:spcPts val="800"/>
              </a:spcAft>
              <a:buNone/>
            </a:pPr>
            <a:r>
              <a:rPr lang="en-US" dirty="0">
                <a:effectLst/>
                <a:latin typeface="Calibri" panose="020F0502020204030204" pitchFamily="34" charset="0"/>
                <a:ea typeface="Times New Roman" panose="02020603050405020304" pitchFamily="18" charset="0"/>
                <a:cs typeface="Calibri" panose="020F0502020204030204" pitchFamily="34" charset="0"/>
              </a:rPr>
              <a:t>Millar, S. (1997). </a:t>
            </a:r>
            <a:r>
              <a:rPr lang="en-US" i="1" dirty="0">
                <a:effectLst/>
                <a:latin typeface="Calibri" panose="020F0502020204030204" pitchFamily="34" charset="0"/>
                <a:ea typeface="Times New Roman" panose="02020603050405020304" pitchFamily="18" charset="0"/>
                <a:cs typeface="Calibri" panose="020F0502020204030204" pitchFamily="34" charset="0"/>
              </a:rPr>
              <a:t>Reading by touch</a:t>
            </a:r>
            <a:r>
              <a:rPr lang="en-US" dirty="0">
                <a:effectLst/>
                <a:latin typeface="Calibri" panose="020F0502020204030204" pitchFamily="34" charset="0"/>
                <a:ea typeface="Times New Roman" panose="02020603050405020304" pitchFamily="18" charset="0"/>
                <a:cs typeface="Calibri" panose="020F0502020204030204" pitchFamily="34" charset="0"/>
              </a:rPr>
              <a:t>. Routledge.</a:t>
            </a:r>
            <a:endParaRPr lang="sv-SE"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dirty="0">
                <a:latin typeface="Calibri" panose="020F0502020204030204" pitchFamily="34" charset="0"/>
                <a:ea typeface="Times New Roman" panose="02020603050405020304" pitchFamily="18" charset="0"/>
                <a:cs typeface="Calibri" panose="020F0502020204030204" pitchFamily="34" charset="0"/>
              </a:rPr>
              <a:t>Nolan, C.Y., &amp; </a:t>
            </a:r>
            <a:r>
              <a:rPr lang="en-US" dirty="0" err="1">
                <a:latin typeface="Calibri" panose="020F0502020204030204" pitchFamily="34" charset="0"/>
                <a:ea typeface="Times New Roman" panose="02020603050405020304" pitchFamily="18" charset="0"/>
                <a:cs typeface="Calibri" panose="020F0502020204030204" pitchFamily="34" charset="0"/>
              </a:rPr>
              <a:t>Kederis</a:t>
            </a:r>
            <a:r>
              <a:rPr lang="en-US" dirty="0">
                <a:latin typeface="Calibri" panose="020F0502020204030204" pitchFamily="34" charset="0"/>
                <a:ea typeface="Times New Roman" panose="02020603050405020304" pitchFamily="18" charset="0"/>
                <a:cs typeface="Calibri" panose="020F0502020204030204" pitchFamily="34" charset="0"/>
              </a:rPr>
              <a:t>, C.J., (1969). Perceptual factors in braille word recognition. American Foundation for the Blind Research Series, no. 20. New York: American Foundation for the Blind.</a:t>
            </a:r>
          </a:p>
          <a:p>
            <a:pPr marL="0" indent="0">
              <a:buNone/>
            </a:pPr>
            <a:r>
              <a:rPr lang="en-US" dirty="0">
                <a:latin typeface="Calibri" panose="020F0502020204030204" pitchFamily="34" charset="0"/>
                <a:ea typeface="Times New Roman" panose="02020603050405020304" pitchFamily="18" charset="0"/>
                <a:cs typeface="Calibri" panose="020F0502020204030204" pitchFamily="34" charset="0"/>
              </a:rPr>
              <a:t>Rex, E.J., Koenig, A.J., Wormsley, D.P., Baker, R.L. (1984). Foundations of Braille Literacy. American Foundation for the Blind.</a:t>
            </a:r>
            <a:endParaRPr lang="sv-SE" dirty="0"/>
          </a:p>
        </p:txBody>
      </p:sp>
    </p:spTree>
    <p:extLst>
      <p:ext uri="{BB962C8B-B14F-4D97-AF65-F5344CB8AC3E}">
        <p14:creationId xmlns:p14="http://schemas.microsoft.com/office/powerpoint/2010/main" val="23487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BD2593-B5DF-4D2E-BA1C-9E8A62E40C51}"/>
              </a:ext>
            </a:extLst>
          </p:cNvPr>
          <p:cNvSpPr>
            <a:spLocks noGrp="1"/>
          </p:cNvSpPr>
          <p:nvPr>
            <p:ph type="title"/>
          </p:nvPr>
        </p:nvSpPr>
        <p:spPr>
          <a:xfrm>
            <a:off x="684422" y="552849"/>
            <a:ext cx="10515600" cy="879711"/>
          </a:xfrm>
        </p:spPr>
        <p:txBody>
          <a:bodyPr/>
          <a:lstStyle/>
          <a:p>
            <a:r>
              <a:rPr lang="sv-SE" dirty="0"/>
              <a:t>Braille </a:t>
            </a:r>
            <a:r>
              <a:rPr lang="sv-SE" dirty="0" err="1"/>
              <a:t>education</a:t>
            </a:r>
            <a:r>
              <a:rPr lang="sv-SE" dirty="0"/>
              <a:t> – a </a:t>
            </a:r>
            <a:r>
              <a:rPr lang="sv-SE" dirty="0" err="1"/>
              <a:t>brief</a:t>
            </a:r>
            <a:r>
              <a:rPr lang="sv-SE" dirty="0"/>
              <a:t> </a:t>
            </a:r>
            <a:r>
              <a:rPr lang="sv-SE" dirty="0" err="1"/>
              <a:t>historic</a:t>
            </a:r>
            <a:r>
              <a:rPr lang="sv-SE" dirty="0"/>
              <a:t> </a:t>
            </a:r>
            <a:r>
              <a:rPr lang="sv-SE" dirty="0" err="1"/>
              <a:t>glance</a:t>
            </a:r>
            <a:endParaRPr lang="sv-SE" dirty="0"/>
          </a:p>
        </p:txBody>
      </p:sp>
      <p:sp>
        <p:nvSpPr>
          <p:cNvPr id="3" name="Platshållare för innehåll 2">
            <a:extLst>
              <a:ext uri="{FF2B5EF4-FFF2-40B4-BE49-F238E27FC236}">
                <a16:creationId xmlns:a16="http://schemas.microsoft.com/office/drawing/2014/main" id="{4F5B5408-3B48-4B50-821F-4C98F3309D93}"/>
              </a:ext>
            </a:extLst>
          </p:cNvPr>
          <p:cNvSpPr>
            <a:spLocks noGrp="1"/>
          </p:cNvSpPr>
          <p:nvPr>
            <p:ph idx="1"/>
          </p:nvPr>
        </p:nvSpPr>
        <p:spPr>
          <a:xfrm>
            <a:off x="694866" y="1432560"/>
            <a:ext cx="7000478" cy="5065203"/>
          </a:xfrm>
        </p:spPr>
        <p:txBody>
          <a:bodyPr>
            <a:normAutofit/>
          </a:bodyPr>
          <a:lstStyle/>
          <a:p>
            <a:r>
              <a:rPr lang="sv-SE" sz="1600" dirty="0"/>
              <a:t>A diverse </a:t>
            </a:r>
            <a:r>
              <a:rPr lang="sv-SE" sz="1600" dirty="0" err="1"/>
              <a:t>group</a:t>
            </a:r>
            <a:endParaRPr lang="sv-SE" sz="1600" dirty="0"/>
          </a:p>
          <a:p>
            <a:r>
              <a:rPr lang="sv-SE" sz="1600" dirty="0"/>
              <a:t>&lt;10 students per </a:t>
            </a:r>
            <a:r>
              <a:rPr lang="sv-SE" sz="1600" dirty="0" err="1"/>
              <a:t>school</a:t>
            </a:r>
            <a:r>
              <a:rPr lang="sv-SE" sz="1600" dirty="0"/>
              <a:t> </a:t>
            </a:r>
            <a:r>
              <a:rPr lang="sv-SE" sz="1600" dirty="0" err="1"/>
              <a:t>year</a:t>
            </a:r>
            <a:endParaRPr lang="sv-SE" sz="1600" dirty="0"/>
          </a:p>
          <a:p>
            <a:r>
              <a:rPr lang="sv-SE" sz="1600" dirty="0"/>
              <a:t>Special </a:t>
            </a:r>
            <a:r>
              <a:rPr lang="sv-SE" sz="1600" dirty="0" err="1"/>
              <a:t>school</a:t>
            </a:r>
            <a:r>
              <a:rPr lang="sv-SE" sz="1600" dirty="0"/>
              <a:t> </a:t>
            </a:r>
            <a:r>
              <a:rPr lang="sv-SE" sz="1600" dirty="0" err="1"/>
              <a:t>until</a:t>
            </a:r>
            <a:r>
              <a:rPr lang="sv-SE" sz="1600" dirty="0"/>
              <a:t> 1987: Tomtebodaskolan</a:t>
            </a:r>
          </a:p>
          <a:p>
            <a:r>
              <a:rPr lang="sv-SE" sz="1600" dirty="0"/>
              <a:t>Ambition </a:t>
            </a:r>
            <a:r>
              <a:rPr lang="sv-SE" sz="1600" dirty="0" err="1"/>
              <a:t>of</a:t>
            </a:r>
            <a:r>
              <a:rPr lang="sv-SE" sz="1600" dirty="0"/>
              <a:t> </a:t>
            </a:r>
            <a:r>
              <a:rPr lang="sv-SE" sz="1600" dirty="0" err="1"/>
              <a:t>creating</a:t>
            </a:r>
            <a:r>
              <a:rPr lang="sv-SE" sz="1600" dirty="0"/>
              <a:t> </a:t>
            </a:r>
            <a:r>
              <a:rPr lang="sv-SE" sz="1600" dirty="0" err="1"/>
              <a:t>education</a:t>
            </a:r>
            <a:r>
              <a:rPr lang="sv-SE" sz="1600" dirty="0"/>
              <a:t> for braille </a:t>
            </a:r>
            <a:r>
              <a:rPr lang="sv-SE" sz="1600" dirty="0" err="1"/>
              <a:t>reading</a:t>
            </a:r>
            <a:r>
              <a:rPr lang="sv-SE" sz="1600" dirty="0"/>
              <a:t> students in </a:t>
            </a:r>
            <a:r>
              <a:rPr lang="sv-SE" sz="1600" dirty="0" err="1"/>
              <a:t>local</a:t>
            </a:r>
            <a:r>
              <a:rPr lang="sv-SE" sz="1600" dirty="0"/>
              <a:t> </a:t>
            </a:r>
            <a:r>
              <a:rPr lang="sv-SE" sz="1600" dirty="0" err="1"/>
              <a:t>schools</a:t>
            </a:r>
            <a:endParaRPr lang="sv-SE" sz="1600" dirty="0"/>
          </a:p>
          <a:p>
            <a:pPr lvl="1"/>
            <a:r>
              <a:rPr lang="sv-SE" sz="1600" dirty="0" err="1"/>
              <a:t>Inclusive</a:t>
            </a:r>
            <a:r>
              <a:rPr lang="sv-SE" sz="1600" dirty="0"/>
              <a:t> </a:t>
            </a:r>
            <a:r>
              <a:rPr lang="sv-SE" sz="1600" dirty="0" err="1"/>
              <a:t>education</a:t>
            </a:r>
            <a:endParaRPr lang="sv-SE" sz="1600" dirty="0"/>
          </a:p>
          <a:p>
            <a:pPr lvl="1"/>
            <a:r>
              <a:rPr lang="sv-SE" sz="1600" dirty="0" err="1"/>
              <a:t>Increased</a:t>
            </a:r>
            <a:r>
              <a:rPr lang="sv-SE" sz="1600" dirty="0"/>
              <a:t> social participation</a:t>
            </a:r>
          </a:p>
          <a:p>
            <a:r>
              <a:rPr lang="sv-SE" sz="1600" dirty="0" err="1"/>
              <a:t>Equal</a:t>
            </a:r>
            <a:r>
              <a:rPr lang="sv-SE" sz="1600" dirty="0"/>
              <a:t>, </a:t>
            </a:r>
            <a:r>
              <a:rPr lang="sv-SE" sz="1600" dirty="0" err="1"/>
              <a:t>adapted</a:t>
            </a:r>
            <a:r>
              <a:rPr lang="sv-SE" sz="1600" dirty="0"/>
              <a:t> and </a:t>
            </a:r>
            <a:r>
              <a:rPr lang="sv-SE" sz="1600" dirty="0" err="1"/>
              <a:t>available</a:t>
            </a:r>
            <a:r>
              <a:rPr lang="sv-SE" sz="1600" dirty="0"/>
              <a:t> </a:t>
            </a:r>
            <a:r>
              <a:rPr lang="sv-SE" sz="1600" dirty="0" err="1"/>
              <a:t>education</a:t>
            </a:r>
            <a:r>
              <a:rPr lang="sv-SE" sz="1600" dirty="0"/>
              <a:t> in braille and </a:t>
            </a:r>
            <a:r>
              <a:rPr lang="sv-SE" sz="1600" dirty="0" err="1"/>
              <a:t>other</a:t>
            </a:r>
            <a:r>
              <a:rPr lang="sv-SE" sz="1600" dirty="0"/>
              <a:t> </a:t>
            </a:r>
            <a:r>
              <a:rPr lang="sv-SE" sz="1600" dirty="0" err="1"/>
              <a:t>subjects</a:t>
            </a:r>
            <a:endParaRPr lang="sv-SE" sz="1600" dirty="0"/>
          </a:p>
          <a:p>
            <a:pPr lvl="1"/>
            <a:r>
              <a:rPr lang="sv-SE" sz="1600" dirty="0"/>
              <a:t>Support from </a:t>
            </a:r>
            <a:r>
              <a:rPr lang="sv-SE" sz="1600" dirty="0" err="1"/>
              <a:t>Resource</a:t>
            </a:r>
            <a:r>
              <a:rPr lang="sv-SE" sz="1600" dirty="0"/>
              <a:t> center vision</a:t>
            </a:r>
          </a:p>
          <a:p>
            <a:r>
              <a:rPr lang="sv-SE" sz="1600" dirty="0" err="1"/>
              <a:t>Today</a:t>
            </a:r>
            <a:r>
              <a:rPr lang="sv-SE" sz="1600" dirty="0"/>
              <a:t> – special </a:t>
            </a:r>
            <a:r>
              <a:rPr lang="sv-SE" sz="1600" dirty="0" err="1"/>
              <a:t>school</a:t>
            </a:r>
            <a:r>
              <a:rPr lang="sv-SE" sz="1600" dirty="0"/>
              <a:t> for MDVI students </a:t>
            </a:r>
            <a:r>
              <a:rPr lang="sv-SE" sz="1600" dirty="0" err="1"/>
              <a:t>but</a:t>
            </a:r>
            <a:r>
              <a:rPr lang="sv-SE" sz="1600" dirty="0"/>
              <a:t> the </a:t>
            </a:r>
            <a:r>
              <a:rPr lang="sv-SE" sz="1600" dirty="0" err="1"/>
              <a:t>majority</a:t>
            </a:r>
            <a:r>
              <a:rPr lang="sv-SE" sz="1600" dirty="0"/>
              <a:t> </a:t>
            </a:r>
            <a:r>
              <a:rPr lang="sv-SE" sz="1600" dirty="0" err="1"/>
              <a:t>attend</a:t>
            </a:r>
            <a:r>
              <a:rPr lang="sv-SE" sz="1600" dirty="0"/>
              <a:t> mainstream </a:t>
            </a:r>
            <a:r>
              <a:rPr lang="sv-SE" sz="1600" dirty="0" err="1"/>
              <a:t>schools</a:t>
            </a:r>
            <a:endParaRPr lang="sv-SE" sz="1600" dirty="0"/>
          </a:p>
        </p:txBody>
      </p:sp>
      <p:pic>
        <p:nvPicPr>
          <p:cNvPr id="8" name="Bildobjekt 7" descr="Photo of Tomteboda School, special school until 1987 for students with blindness. A road leading up to a large red brick building with a black clock tower surrounded by large leafless trees. ">
            <a:extLst>
              <a:ext uri="{FF2B5EF4-FFF2-40B4-BE49-F238E27FC236}">
                <a16:creationId xmlns:a16="http://schemas.microsoft.com/office/drawing/2014/main" id="{97F2B827-9F91-4115-99FF-D1BAC762B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407" y="1450415"/>
            <a:ext cx="3697727" cy="2389078"/>
          </a:xfrm>
          <a:prstGeom prst="rect">
            <a:avLst/>
          </a:prstGeom>
        </p:spPr>
      </p:pic>
      <p:sp>
        <p:nvSpPr>
          <p:cNvPr id="6" name="textruta 5">
            <a:extLst>
              <a:ext uri="{FF2B5EF4-FFF2-40B4-BE49-F238E27FC236}">
                <a16:creationId xmlns:a16="http://schemas.microsoft.com/office/drawing/2014/main" id="{E512E1D3-3461-40C9-98EC-38EBBA6A9B06}"/>
              </a:ext>
            </a:extLst>
          </p:cNvPr>
          <p:cNvSpPr txBox="1"/>
          <p:nvPr/>
        </p:nvSpPr>
        <p:spPr>
          <a:xfrm>
            <a:off x="8775748" y="3965161"/>
            <a:ext cx="2424274" cy="230832"/>
          </a:xfrm>
          <a:prstGeom prst="rect">
            <a:avLst/>
          </a:prstGeom>
          <a:noFill/>
        </p:spPr>
        <p:txBody>
          <a:bodyPr wrap="square" rtlCol="0">
            <a:spAutoFit/>
          </a:bodyPr>
          <a:lstStyle/>
          <a:p>
            <a:r>
              <a:rPr lang="sv-SE" sz="900" dirty="0"/>
              <a:t>Photo: Holger </a:t>
            </a:r>
            <a:r>
              <a:rPr lang="sv-SE" sz="900" dirty="0" err="1"/>
              <a:t>Ellgaard</a:t>
            </a:r>
            <a:r>
              <a:rPr lang="sv-SE" sz="900" dirty="0"/>
              <a:t> </a:t>
            </a:r>
          </a:p>
        </p:txBody>
      </p:sp>
    </p:spTree>
    <p:extLst>
      <p:ext uri="{BB962C8B-B14F-4D97-AF65-F5344CB8AC3E}">
        <p14:creationId xmlns:p14="http://schemas.microsoft.com/office/powerpoint/2010/main" val="877014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85FA82-1432-4A1C-A0F0-AA85ACFF110A}"/>
              </a:ext>
            </a:extLst>
          </p:cNvPr>
          <p:cNvSpPr>
            <a:spLocks noGrp="1"/>
          </p:cNvSpPr>
          <p:nvPr>
            <p:ph type="title"/>
          </p:nvPr>
        </p:nvSpPr>
        <p:spPr>
          <a:xfrm>
            <a:off x="684423" y="360237"/>
            <a:ext cx="10515600" cy="700598"/>
          </a:xfrm>
        </p:spPr>
        <p:txBody>
          <a:bodyPr/>
          <a:lstStyle/>
          <a:p>
            <a:r>
              <a:rPr lang="sv-SE" dirty="0" err="1"/>
              <a:t>References</a:t>
            </a:r>
            <a:r>
              <a:rPr lang="sv-SE" dirty="0"/>
              <a:t> (2)</a:t>
            </a:r>
          </a:p>
        </p:txBody>
      </p:sp>
      <p:sp>
        <p:nvSpPr>
          <p:cNvPr id="3" name="Platshållare för innehåll 2">
            <a:extLst>
              <a:ext uri="{FF2B5EF4-FFF2-40B4-BE49-F238E27FC236}">
                <a16:creationId xmlns:a16="http://schemas.microsoft.com/office/drawing/2014/main" id="{09119B87-DA1D-4BA5-B3E2-F872501B3E8C}"/>
              </a:ext>
            </a:extLst>
          </p:cNvPr>
          <p:cNvSpPr>
            <a:spLocks noGrp="1"/>
          </p:cNvSpPr>
          <p:nvPr>
            <p:ph idx="1"/>
          </p:nvPr>
        </p:nvSpPr>
        <p:spPr>
          <a:xfrm>
            <a:off x="684423" y="1171254"/>
            <a:ext cx="11233600" cy="5326509"/>
          </a:xfrm>
        </p:spPr>
        <p:txBody>
          <a:bodyPr>
            <a:noAutofit/>
          </a:bodyPr>
          <a:lstStyle/>
          <a:p>
            <a:pPr marL="0" indent="0">
              <a:buNone/>
            </a:pPr>
            <a:r>
              <a:rPr lang="en-US" sz="1500" dirty="0" err="1">
                <a:effectLst/>
                <a:latin typeface="Calibri" panose="020F0502020204030204" pitchFamily="34" charset="0"/>
                <a:ea typeface="Times New Roman" panose="02020603050405020304" pitchFamily="18" charset="0"/>
                <a:cs typeface="Calibri" panose="020F0502020204030204" pitchFamily="34" charset="0"/>
              </a:rPr>
              <a:t>Stanfa</a:t>
            </a:r>
            <a:r>
              <a:rPr lang="en-US" sz="1500" dirty="0">
                <a:effectLst/>
                <a:latin typeface="Calibri" panose="020F0502020204030204" pitchFamily="34" charset="0"/>
                <a:ea typeface="Times New Roman" panose="02020603050405020304" pitchFamily="18" charset="0"/>
                <a:cs typeface="Calibri" panose="020F0502020204030204" pitchFamily="34" charset="0"/>
              </a:rPr>
              <a:t>, K. &amp; Johnson, N. (2017). Improving reading fluency in braille readers using repeated readings. Journal of Blindness Innovation and Research. 7 (1). from: </a:t>
            </a:r>
            <a:r>
              <a:rPr lang="en-US" sz="1500" dirty="0">
                <a:effectLst/>
                <a:latin typeface="Calibri" panose="020F0502020204030204" pitchFamily="34" charset="0"/>
                <a:ea typeface="Times New Roman" panose="02020603050405020304" pitchFamily="18" charset="0"/>
                <a:cs typeface="Calibri" panose="020F0502020204030204" pitchFamily="34" charset="0"/>
                <a:hlinkClick r:id="rId3"/>
              </a:rPr>
              <a:t>https://nfb.org/images/nfb/publications/jbir/jbir17/jbir070103.html</a:t>
            </a:r>
            <a:endParaRPr lang="en-US" sz="15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en-US" sz="1500" dirty="0">
                <a:effectLst/>
                <a:latin typeface="Calibri" panose="020F0502020204030204" pitchFamily="34" charset="0"/>
                <a:ea typeface="Calibri" panose="020F0502020204030204" pitchFamily="34" charset="0"/>
                <a:cs typeface="Calibri" panose="020F0502020204030204" pitchFamily="34" charset="0"/>
              </a:rPr>
              <a:t>Swenson, A. (2015). </a:t>
            </a:r>
            <a:r>
              <a:rPr lang="en-US" sz="1500" i="1" dirty="0">
                <a:effectLst/>
                <a:latin typeface="Calibri" panose="020F0502020204030204" pitchFamily="34" charset="0"/>
                <a:ea typeface="Calibri" panose="020F0502020204030204" pitchFamily="34" charset="0"/>
                <a:cs typeface="Calibri" panose="020F0502020204030204" pitchFamily="34" charset="0"/>
              </a:rPr>
              <a:t>Beginning with Braille</a:t>
            </a:r>
            <a:r>
              <a:rPr lang="en-US" sz="1500" dirty="0">
                <a:effectLst/>
                <a:latin typeface="Calibri" panose="020F0502020204030204" pitchFamily="34" charset="0"/>
                <a:ea typeface="Calibri" panose="020F0502020204030204" pitchFamily="34" charset="0"/>
                <a:cs typeface="Calibri" panose="020F0502020204030204" pitchFamily="34" charset="0"/>
              </a:rPr>
              <a:t>. American Printing House for the Blind.</a:t>
            </a:r>
            <a:endParaRPr lang="sv-SE" sz="15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25000"/>
              </a:lnSpc>
              <a:spcAft>
                <a:spcPts val="800"/>
              </a:spcAft>
              <a:buNone/>
            </a:pPr>
            <a:r>
              <a:rPr lang="en-US" sz="1500" dirty="0" err="1">
                <a:effectLst/>
                <a:latin typeface="Calibri" panose="020F0502020204030204" pitchFamily="34" charset="0"/>
                <a:ea typeface="Times New Roman" panose="02020603050405020304" pitchFamily="18" charset="0"/>
                <a:cs typeface="Calibri" panose="020F0502020204030204" pitchFamily="34" charset="0"/>
              </a:rPr>
              <a:t>Topor</a:t>
            </a:r>
            <a:r>
              <a:rPr lang="en-US" sz="1500" dirty="0">
                <a:effectLst/>
                <a:latin typeface="Calibri" panose="020F0502020204030204" pitchFamily="34" charset="0"/>
                <a:ea typeface="Times New Roman" panose="02020603050405020304" pitchFamily="18" charset="0"/>
                <a:cs typeface="Calibri" panose="020F0502020204030204" pitchFamily="34" charset="0"/>
              </a:rPr>
              <a:t>, Holbrook &amp; Koenig</a:t>
            </a:r>
          </a:p>
          <a:p>
            <a:pPr marL="0" indent="0">
              <a:lnSpc>
                <a:spcPct val="125000"/>
              </a:lnSpc>
              <a:spcAft>
                <a:spcPts val="800"/>
              </a:spcAft>
              <a:buNone/>
            </a:pPr>
            <a:r>
              <a:rPr lang="en-US" sz="1500" dirty="0">
                <a:effectLst/>
                <a:latin typeface="Calibri" panose="020F0502020204030204" pitchFamily="34" charset="0"/>
                <a:ea typeface="Times New Roman" panose="02020603050405020304" pitchFamily="18" charset="0"/>
                <a:cs typeface="Calibri" panose="020F0502020204030204" pitchFamily="34" charset="0"/>
              </a:rPr>
              <a:t>Wall Emerson, R., Holbrook, C., &amp; </a:t>
            </a:r>
            <a:r>
              <a:rPr lang="en-US" sz="1500" dirty="0" err="1">
                <a:effectLst/>
                <a:latin typeface="Calibri" panose="020F0502020204030204" pitchFamily="34" charset="0"/>
                <a:ea typeface="Times New Roman" panose="02020603050405020304" pitchFamily="18" charset="0"/>
                <a:cs typeface="Calibri" panose="020F0502020204030204" pitchFamily="34" charset="0"/>
              </a:rPr>
              <a:t>D’Andrea</a:t>
            </a:r>
            <a:r>
              <a:rPr lang="en-US" sz="1500" dirty="0">
                <a:effectLst/>
                <a:latin typeface="Calibri" panose="020F0502020204030204" pitchFamily="34" charset="0"/>
                <a:ea typeface="Times New Roman" panose="02020603050405020304" pitchFamily="18" charset="0"/>
                <a:cs typeface="Calibri" panose="020F0502020204030204" pitchFamily="34" charset="0"/>
              </a:rPr>
              <a:t>, F. (2009a). Acquisition of literacy skills by young children who are blind: Results from the ABC Braille study. </a:t>
            </a:r>
            <a:r>
              <a:rPr lang="en-US" sz="1500" i="1" dirty="0">
                <a:effectLst/>
                <a:latin typeface="Calibri" panose="020F0502020204030204" pitchFamily="34" charset="0"/>
                <a:ea typeface="Times New Roman" panose="02020603050405020304" pitchFamily="18" charset="0"/>
                <a:cs typeface="Calibri" panose="020F0502020204030204" pitchFamily="34" charset="0"/>
              </a:rPr>
              <a:t>Journal of Visual Impairment &amp; Blindness, 103(10)</a:t>
            </a:r>
            <a:r>
              <a:rPr lang="en-US" sz="1500" dirty="0">
                <a:effectLst/>
                <a:latin typeface="Calibri" panose="020F0502020204030204" pitchFamily="34" charset="0"/>
                <a:ea typeface="Times New Roman" panose="02020603050405020304" pitchFamily="18" charset="0"/>
                <a:cs typeface="Calibri" panose="020F0502020204030204" pitchFamily="34" charset="0"/>
              </a:rPr>
              <a:t>, 610 – 624. </a:t>
            </a:r>
            <a:endParaRPr lang="sv-SE" sz="15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25000"/>
              </a:lnSpc>
              <a:spcAft>
                <a:spcPts val="800"/>
              </a:spcAft>
              <a:buNone/>
            </a:pPr>
            <a:r>
              <a:rPr lang="en-US" sz="15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Wall Emerson R., Sitar D., Erin J. N., Wormsley D. P., </a:t>
            </a:r>
            <a:r>
              <a:rPr lang="en-US" sz="15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Herlich</a:t>
            </a:r>
            <a:r>
              <a:rPr lang="en-US" sz="15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S. L. (2009b). The effect of consistent structured reading instruction on high and low literacy achievement in young children who are blind. </a:t>
            </a:r>
            <a:r>
              <a:rPr lang="en-US" sz="1500" i="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Journal of Visual Impairment &amp; Blindness</a:t>
            </a:r>
            <a:r>
              <a:rPr lang="en-US" sz="15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103, 595–609.</a:t>
            </a:r>
            <a:endParaRPr lang="sv-SE" sz="15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25000"/>
              </a:lnSpc>
              <a:spcAft>
                <a:spcPts val="800"/>
              </a:spcAft>
              <a:buNone/>
            </a:pPr>
            <a:r>
              <a:rPr lang="en-US" sz="1500" dirty="0" err="1">
                <a:effectLst/>
                <a:latin typeface="Calibri" panose="020F0502020204030204" pitchFamily="34" charset="0"/>
                <a:ea typeface="Times New Roman" panose="02020603050405020304" pitchFamily="18" charset="0"/>
                <a:cs typeface="Calibri" panose="020F0502020204030204" pitchFamily="34" charset="0"/>
              </a:rPr>
              <a:t>Veispak</a:t>
            </a:r>
            <a:r>
              <a:rPr lang="en-US" sz="1500" dirty="0">
                <a:effectLst/>
                <a:latin typeface="Calibri" panose="020F0502020204030204" pitchFamily="34" charset="0"/>
                <a:ea typeface="Times New Roman" panose="02020603050405020304" pitchFamily="18" charset="0"/>
                <a:cs typeface="Calibri" panose="020F0502020204030204" pitchFamily="34" charset="0"/>
              </a:rPr>
              <a:t>, A., </a:t>
            </a:r>
            <a:r>
              <a:rPr lang="en-US" sz="1500" dirty="0" err="1">
                <a:effectLst/>
                <a:latin typeface="Calibri" panose="020F0502020204030204" pitchFamily="34" charset="0"/>
                <a:ea typeface="Times New Roman" panose="02020603050405020304" pitchFamily="18" charset="0"/>
                <a:cs typeface="Calibri" panose="020F0502020204030204" pitchFamily="34" charset="0"/>
              </a:rPr>
              <a:t>Boets</a:t>
            </a:r>
            <a:r>
              <a:rPr lang="en-US" sz="1500" dirty="0">
                <a:effectLst/>
                <a:latin typeface="Calibri" panose="020F0502020204030204" pitchFamily="34" charset="0"/>
                <a:ea typeface="Times New Roman" panose="02020603050405020304" pitchFamily="18" charset="0"/>
                <a:cs typeface="Calibri" panose="020F0502020204030204" pitchFamily="34" charset="0"/>
              </a:rPr>
              <a:t>, B., &amp; </a:t>
            </a:r>
            <a:r>
              <a:rPr lang="en-US" sz="1500" dirty="0" err="1">
                <a:effectLst/>
                <a:latin typeface="Calibri" panose="020F0502020204030204" pitchFamily="34" charset="0"/>
                <a:ea typeface="Times New Roman" panose="02020603050405020304" pitchFamily="18" charset="0"/>
                <a:cs typeface="Calibri" panose="020F0502020204030204" pitchFamily="34" charset="0"/>
              </a:rPr>
              <a:t>Ghesquière</a:t>
            </a:r>
            <a:r>
              <a:rPr lang="en-US" sz="1500" dirty="0">
                <a:effectLst/>
                <a:latin typeface="Calibri" panose="020F0502020204030204" pitchFamily="34" charset="0"/>
                <a:ea typeface="Times New Roman" panose="02020603050405020304" pitchFamily="18" charset="0"/>
                <a:cs typeface="Calibri" panose="020F0502020204030204" pitchFamily="34" charset="0"/>
              </a:rPr>
              <a:t>. (2012). Parallel versus sequential processing in print and braille reading. </a:t>
            </a:r>
            <a:r>
              <a:rPr lang="en-US" sz="1500" i="1" dirty="0">
                <a:effectLst/>
                <a:latin typeface="Calibri" panose="020F0502020204030204" pitchFamily="34" charset="0"/>
                <a:ea typeface="Times New Roman" panose="02020603050405020304" pitchFamily="18" charset="0"/>
                <a:cs typeface="Calibri" panose="020F0502020204030204" pitchFamily="34" charset="0"/>
              </a:rPr>
              <a:t>Research in developmental disabilities, 33</a:t>
            </a:r>
            <a:r>
              <a:rPr lang="en-US" sz="1500" dirty="0">
                <a:effectLst/>
                <a:latin typeface="Calibri" panose="020F0502020204030204" pitchFamily="34" charset="0"/>
                <a:ea typeface="Times New Roman" panose="02020603050405020304" pitchFamily="18" charset="0"/>
                <a:cs typeface="Calibri" panose="020F0502020204030204" pitchFamily="34" charset="0"/>
              </a:rPr>
              <a:t>, 2153 – 2163. from </a:t>
            </a:r>
            <a:r>
              <a:rPr lang="en-US" sz="15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https://www.academia.edu/18471731/Parallel_versus_sequential_processing_in_print_and_braille_reading</a:t>
            </a:r>
            <a:endParaRPr lang="sv-SE" sz="15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25000"/>
              </a:lnSpc>
              <a:spcAft>
                <a:spcPts val="800"/>
              </a:spcAft>
              <a:buNone/>
            </a:pPr>
            <a:r>
              <a:rPr lang="en-US" sz="1500" dirty="0">
                <a:effectLst/>
                <a:latin typeface="Calibri" panose="020F0502020204030204" pitchFamily="34" charset="0"/>
                <a:ea typeface="Times New Roman" panose="02020603050405020304" pitchFamily="18" charset="0"/>
                <a:cs typeface="Calibri" panose="020F0502020204030204" pitchFamily="34" charset="0"/>
              </a:rPr>
              <a:t>Whitburn, B. (2014).‘A really good teaching strategy’: Secondary students with vision impairment voice their experiences of inclusive teacher pedagogy. </a:t>
            </a:r>
            <a:r>
              <a:rPr lang="en-US" sz="1500" i="1" dirty="0">
                <a:effectLst/>
                <a:latin typeface="Calibri" panose="020F0502020204030204" pitchFamily="34" charset="0"/>
                <a:ea typeface="Times New Roman" panose="02020603050405020304" pitchFamily="18" charset="0"/>
                <a:cs typeface="Calibri" panose="020F0502020204030204" pitchFamily="34" charset="0"/>
              </a:rPr>
              <a:t>British Journal of Visual Impairment 32(2)</a:t>
            </a:r>
            <a:r>
              <a:rPr lang="en-US" sz="1500" dirty="0">
                <a:effectLst/>
                <a:latin typeface="Calibri" panose="020F0502020204030204" pitchFamily="34" charset="0"/>
                <a:ea typeface="Times New Roman" panose="02020603050405020304" pitchFamily="18" charset="0"/>
                <a:cs typeface="Calibri" panose="020F0502020204030204" pitchFamily="34" charset="0"/>
              </a:rPr>
              <a:t>, 148–156.</a:t>
            </a:r>
            <a:endParaRPr lang="sv-SE" sz="15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sv-SE" sz="1500" dirty="0">
                <a:effectLst/>
                <a:latin typeface="Calibri" panose="020F0502020204030204" pitchFamily="34" charset="0"/>
                <a:ea typeface="Times New Roman" panose="02020603050405020304" pitchFamily="18" charset="0"/>
                <a:cs typeface="Calibri" panose="020F0502020204030204" pitchFamily="34" charset="0"/>
              </a:rPr>
              <a:t>Wolff, U. (2011).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Effects</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of</a:t>
            </a:r>
            <a:r>
              <a:rPr lang="sv-SE" sz="1500" dirty="0">
                <a:effectLst/>
                <a:latin typeface="Calibri" panose="020F0502020204030204" pitchFamily="34" charset="0"/>
                <a:ea typeface="Times New Roman" panose="02020603050405020304" pitchFamily="18" charset="0"/>
                <a:cs typeface="Calibri" panose="020F0502020204030204" pitchFamily="34" charset="0"/>
              </a:rPr>
              <a:t> a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randomised</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reading</a:t>
            </a:r>
            <a:r>
              <a:rPr lang="sv-SE" sz="1500" dirty="0">
                <a:effectLst/>
                <a:latin typeface="Calibri" panose="020F0502020204030204" pitchFamily="34" charset="0"/>
                <a:ea typeface="Times New Roman" panose="02020603050405020304" pitchFamily="18" charset="0"/>
                <a:cs typeface="Calibri" panose="020F0502020204030204" pitchFamily="34" charset="0"/>
              </a:rPr>
              <a:t> intervention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study</a:t>
            </a:r>
            <a:r>
              <a:rPr lang="sv-SE" sz="1500" dirty="0">
                <a:effectLst/>
                <a:latin typeface="Calibri" panose="020F0502020204030204" pitchFamily="34" charset="0"/>
                <a:ea typeface="Times New Roman" panose="02020603050405020304" pitchFamily="18" charset="0"/>
                <a:cs typeface="Calibri" panose="020F0502020204030204" pitchFamily="34" charset="0"/>
              </a:rPr>
              <a:t>: an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application</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of</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structural</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equation</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dirty="0" err="1">
                <a:effectLst/>
                <a:latin typeface="Calibri" panose="020F0502020204030204" pitchFamily="34" charset="0"/>
                <a:ea typeface="Times New Roman" panose="02020603050405020304" pitchFamily="18" charset="0"/>
                <a:cs typeface="Calibri" panose="020F0502020204030204" pitchFamily="34" charset="0"/>
              </a:rPr>
              <a:t>modelling</a:t>
            </a:r>
            <a:r>
              <a:rPr lang="sv-SE" sz="1500" dirty="0">
                <a:effectLst/>
                <a:latin typeface="Calibri" panose="020F0502020204030204" pitchFamily="34" charset="0"/>
                <a:ea typeface="Times New Roman" panose="02020603050405020304" pitchFamily="18" charset="0"/>
                <a:cs typeface="Calibri" panose="020F0502020204030204" pitchFamily="34" charset="0"/>
              </a:rPr>
              <a:t>. </a:t>
            </a:r>
            <a:r>
              <a:rPr lang="sv-SE" sz="1500" i="1" dirty="0" err="1">
                <a:effectLst/>
                <a:latin typeface="Calibri" panose="020F0502020204030204" pitchFamily="34" charset="0"/>
                <a:ea typeface="Times New Roman" panose="02020603050405020304" pitchFamily="18" charset="0"/>
                <a:cs typeface="Calibri" panose="020F0502020204030204" pitchFamily="34" charset="0"/>
              </a:rPr>
              <a:t>Dyslexia</a:t>
            </a:r>
            <a:r>
              <a:rPr lang="sv-SE" sz="1500" i="1" dirty="0">
                <a:effectLst/>
                <a:latin typeface="Calibri" panose="020F0502020204030204" pitchFamily="34" charset="0"/>
                <a:ea typeface="Times New Roman" panose="02020603050405020304" pitchFamily="18" charset="0"/>
                <a:cs typeface="Calibri" panose="020F0502020204030204" pitchFamily="34" charset="0"/>
              </a:rPr>
              <a:t>: An International Journal </a:t>
            </a:r>
            <a:r>
              <a:rPr lang="sv-SE" sz="1500" i="1" dirty="0" err="1">
                <a:effectLst/>
                <a:latin typeface="Calibri" panose="020F0502020204030204" pitchFamily="34" charset="0"/>
                <a:ea typeface="Times New Roman" panose="02020603050405020304" pitchFamily="18" charset="0"/>
                <a:cs typeface="Calibri" panose="020F0502020204030204" pitchFamily="34" charset="0"/>
              </a:rPr>
              <a:t>of</a:t>
            </a:r>
            <a:r>
              <a:rPr lang="sv-SE" sz="1500" i="1" dirty="0">
                <a:effectLst/>
                <a:latin typeface="Calibri" panose="020F0502020204030204" pitchFamily="34" charset="0"/>
                <a:ea typeface="Times New Roman" panose="02020603050405020304" pitchFamily="18" charset="0"/>
                <a:cs typeface="Calibri" panose="020F0502020204030204" pitchFamily="34" charset="0"/>
              </a:rPr>
              <a:t> Research and </a:t>
            </a:r>
            <a:r>
              <a:rPr lang="sv-SE" sz="1500" i="1" dirty="0" err="1">
                <a:effectLst/>
                <a:latin typeface="Calibri" panose="020F0502020204030204" pitchFamily="34" charset="0"/>
                <a:ea typeface="Times New Roman" panose="02020603050405020304" pitchFamily="18" charset="0"/>
                <a:cs typeface="Calibri" panose="020F0502020204030204" pitchFamily="34" charset="0"/>
              </a:rPr>
              <a:t>Practice</a:t>
            </a:r>
            <a:r>
              <a:rPr lang="sv-SE" sz="1500" dirty="0">
                <a:effectLst/>
                <a:latin typeface="Calibri" panose="020F0502020204030204" pitchFamily="34" charset="0"/>
                <a:ea typeface="Times New Roman" panose="02020603050405020304" pitchFamily="18" charset="0"/>
                <a:cs typeface="Calibri" panose="020F0502020204030204" pitchFamily="34" charset="0"/>
              </a:rPr>
              <a:t>. DOI: 10.1002/dys.438.</a:t>
            </a:r>
            <a:endParaRPr lang="sv-SE" sz="1500" dirty="0"/>
          </a:p>
        </p:txBody>
      </p:sp>
    </p:spTree>
    <p:extLst>
      <p:ext uri="{BB962C8B-B14F-4D97-AF65-F5344CB8AC3E}">
        <p14:creationId xmlns:p14="http://schemas.microsoft.com/office/powerpoint/2010/main" val="13717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171C9C-53DA-4DAF-B86C-3CF5ABA0F3E9}"/>
              </a:ext>
            </a:extLst>
          </p:cNvPr>
          <p:cNvSpPr>
            <a:spLocks noGrp="1"/>
          </p:cNvSpPr>
          <p:nvPr>
            <p:ph type="title"/>
          </p:nvPr>
        </p:nvSpPr>
        <p:spPr>
          <a:xfrm>
            <a:off x="684422" y="552849"/>
            <a:ext cx="10515600" cy="864985"/>
          </a:xfrm>
        </p:spPr>
        <p:txBody>
          <a:bodyPr/>
          <a:lstStyle/>
          <a:p>
            <a:r>
              <a:rPr lang="sv-SE" dirty="0"/>
              <a:t>Braille in Sweden</a:t>
            </a:r>
          </a:p>
        </p:txBody>
      </p:sp>
      <p:sp>
        <p:nvSpPr>
          <p:cNvPr id="3" name="Platshållare för innehåll 2">
            <a:extLst>
              <a:ext uri="{FF2B5EF4-FFF2-40B4-BE49-F238E27FC236}">
                <a16:creationId xmlns:a16="http://schemas.microsoft.com/office/drawing/2014/main" id="{FC41133E-B8BB-400C-B4DB-EBDA78E69270}"/>
              </a:ext>
            </a:extLst>
          </p:cNvPr>
          <p:cNvSpPr>
            <a:spLocks noGrp="1"/>
          </p:cNvSpPr>
          <p:nvPr>
            <p:ph idx="1"/>
          </p:nvPr>
        </p:nvSpPr>
        <p:spPr>
          <a:xfrm>
            <a:off x="694865" y="1715784"/>
            <a:ext cx="5660105" cy="4781979"/>
          </a:xfrm>
        </p:spPr>
        <p:txBody>
          <a:bodyPr/>
          <a:lstStyle/>
          <a:p>
            <a:r>
              <a:rPr lang="sv-SE" dirty="0" err="1"/>
              <a:t>Uncontracted</a:t>
            </a:r>
            <a:r>
              <a:rPr lang="sv-SE" dirty="0"/>
              <a:t> Braille </a:t>
            </a:r>
          </a:p>
          <a:p>
            <a:r>
              <a:rPr lang="sv-SE" dirty="0"/>
              <a:t>Short </a:t>
            </a:r>
            <a:r>
              <a:rPr lang="sv-SE" dirty="0" err="1"/>
              <a:t>experience</a:t>
            </a:r>
            <a:r>
              <a:rPr lang="sv-SE" dirty="0"/>
              <a:t> </a:t>
            </a:r>
            <a:r>
              <a:rPr lang="sv-SE" dirty="0" err="1"/>
              <a:t>with</a:t>
            </a:r>
            <a:r>
              <a:rPr lang="sv-SE" dirty="0"/>
              <a:t> Braille in </a:t>
            </a:r>
            <a:r>
              <a:rPr lang="sv-SE" dirty="0" err="1"/>
              <a:t>schools</a:t>
            </a:r>
            <a:br>
              <a:rPr lang="sv-SE" dirty="0"/>
            </a:br>
            <a:r>
              <a:rPr lang="en-US" sz="1800" dirty="0">
                <a:effectLst/>
                <a:ea typeface="Calibri" panose="020F0502020204030204" pitchFamily="34" charset="0"/>
                <a:cs typeface="Times New Roman" panose="02020603050405020304" pitchFamily="18" charset="0"/>
              </a:rPr>
              <a:t>(de Verdier &amp; Ek, 2014) </a:t>
            </a:r>
          </a:p>
          <a:p>
            <a:r>
              <a:rPr lang="sv-SE" dirty="0"/>
              <a:t>29 letter </a:t>
            </a:r>
            <a:r>
              <a:rPr lang="sv-SE" dirty="0" err="1"/>
              <a:t>alphabet</a:t>
            </a:r>
            <a:endParaRPr lang="sv-SE" dirty="0"/>
          </a:p>
          <a:p>
            <a:r>
              <a:rPr lang="sv-SE" dirty="0"/>
              <a:t>Braille in </a:t>
            </a:r>
            <a:r>
              <a:rPr lang="sv-SE" dirty="0" err="1"/>
              <a:t>wide</a:t>
            </a:r>
            <a:r>
              <a:rPr lang="sv-SE" dirty="0"/>
              <a:t> </a:t>
            </a:r>
            <a:r>
              <a:rPr lang="sv-SE" dirty="0" err="1"/>
              <a:t>spacing</a:t>
            </a:r>
            <a:r>
              <a:rPr lang="sv-SE" dirty="0"/>
              <a:t> in </a:t>
            </a:r>
            <a:r>
              <a:rPr lang="sv-SE" dirty="0" err="1"/>
              <a:t>early</a:t>
            </a:r>
            <a:r>
              <a:rPr lang="sv-SE" dirty="0"/>
              <a:t> </a:t>
            </a:r>
            <a:r>
              <a:rPr lang="sv-SE" dirty="0" err="1"/>
              <a:t>years</a:t>
            </a:r>
            <a:endParaRPr lang="sv-SE" dirty="0"/>
          </a:p>
        </p:txBody>
      </p:sp>
      <p:pic>
        <p:nvPicPr>
          <p:cNvPr id="5" name="Bildobjekt 4" descr="The Swedish alphabet in braille. Generally the same as the English alphabet but with three more letters; å (dot 1, 6), ä (dot 3, 4, 5) and ö (dot 2, 4, 6).">
            <a:extLst>
              <a:ext uri="{FF2B5EF4-FFF2-40B4-BE49-F238E27FC236}">
                <a16:creationId xmlns:a16="http://schemas.microsoft.com/office/drawing/2014/main" id="{0F75C43D-794C-4442-91F2-2E2D20698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970" y="1715784"/>
            <a:ext cx="4845050" cy="2400300"/>
          </a:xfrm>
          <a:prstGeom prst="rect">
            <a:avLst/>
          </a:prstGeom>
        </p:spPr>
      </p:pic>
    </p:spTree>
    <p:extLst>
      <p:ext uri="{BB962C8B-B14F-4D97-AF65-F5344CB8AC3E}">
        <p14:creationId xmlns:p14="http://schemas.microsoft.com/office/powerpoint/2010/main" val="1985321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F5922B-C2E2-402E-AE2D-46450C167623}"/>
              </a:ext>
            </a:extLst>
          </p:cNvPr>
          <p:cNvSpPr>
            <a:spLocks noGrp="1"/>
          </p:cNvSpPr>
          <p:nvPr>
            <p:ph type="title"/>
          </p:nvPr>
        </p:nvSpPr>
        <p:spPr>
          <a:xfrm>
            <a:off x="684422" y="552850"/>
            <a:ext cx="10515600" cy="793066"/>
          </a:xfrm>
        </p:spPr>
        <p:txBody>
          <a:bodyPr/>
          <a:lstStyle/>
          <a:p>
            <a:r>
              <a:rPr lang="sv-SE" dirty="0" err="1"/>
              <a:t>Educating</a:t>
            </a:r>
            <a:r>
              <a:rPr lang="sv-SE" dirty="0"/>
              <a:t> </a:t>
            </a:r>
            <a:r>
              <a:rPr lang="sv-SE" dirty="0" err="1"/>
              <a:t>teachers</a:t>
            </a:r>
            <a:endParaRPr lang="sv-SE" dirty="0"/>
          </a:p>
        </p:txBody>
      </p:sp>
      <p:sp>
        <p:nvSpPr>
          <p:cNvPr id="3" name="Platshållare för innehåll 2">
            <a:extLst>
              <a:ext uri="{FF2B5EF4-FFF2-40B4-BE49-F238E27FC236}">
                <a16:creationId xmlns:a16="http://schemas.microsoft.com/office/drawing/2014/main" id="{89CF57C0-2599-4E2B-ADEC-500E3976DCC5}"/>
              </a:ext>
            </a:extLst>
          </p:cNvPr>
          <p:cNvSpPr>
            <a:spLocks noGrp="1"/>
          </p:cNvSpPr>
          <p:nvPr>
            <p:ph idx="1"/>
          </p:nvPr>
        </p:nvSpPr>
        <p:spPr>
          <a:xfrm>
            <a:off x="694866" y="1428108"/>
            <a:ext cx="5870322" cy="5069655"/>
          </a:xfrm>
        </p:spPr>
        <p:txBody>
          <a:bodyPr>
            <a:normAutofit/>
          </a:bodyPr>
          <a:lstStyle/>
          <a:p>
            <a:r>
              <a:rPr lang="sv-SE" sz="1800" dirty="0"/>
              <a:t>Courses for </a:t>
            </a:r>
            <a:r>
              <a:rPr lang="sv-SE" sz="1800" dirty="0" err="1"/>
              <a:t>school</a:t>
            </a:r>
            <a:r>
              <a:rPr lang="sv-SE" sz="1800" dirty="0"/>
              <a:t> </a:t>
            </a:r>
            <a:r>
              <a:rPr lang="sv-SE" sz="1800" dirty="0" err="1"/>
              <a:t>staff</a:t>
            </a:r>
            <a:r>
              <a:rPr lang="sv-SE" sz="1800" dirty="0"/>
              <a:t> in </a:t>
            </a:r>
            <a:r>
              <a:rPr lang="sv-SE" sz="1800" dirty="0" err="1"/>
              <a:t>various</a:t>
            </a:r>
            <a:r>
              <a:rPr lang="sv-SE" sz="1800" dirty="0"/>
              <a:t> </a:t>
            </a:r>
            <a:r>
              <a:rPr lang="sv-SE" sz="1800" dirty="0" err="1"/>
              <a:t>grades</a:t>
            </a:r>
            <a:r>
              <a:rPr lang="sv-SE" sz="1800" dirty="0"/>
              <a:t> and </a:t>
            </a:r>
            <a:r>
              <a:rPr lang="sv-SE" sz="1800" dirty="0" err="1"/>
              <a:t>subjects</a:t>
            </a:r>
            <a:endParaRPr lang="sv-SE" sz="1800" dirty="0"/>
          </a:p>
          <a:p>
            <a:r>
              <a:rPr lang="sv-SE" sz="1800" dirty="0"/>
              <a:t>Focus	</a:t>
            </a:r>
          </a:p>
          <a:p>
            <a:pPr lvl="1"/>
            <a:r>
              <a:rPr lang="sv-SE" sz="1800" dirty="0"/>
              <a:t>Creating an </a:t>
            </a:r>
            <a:r>
              <a:rPr lang="sv-SE" sz="1800" dirty="0" err="1"/>
              <a:t>accessible</a:t>
            </a:r>
            <a:r>
              <a:rPr lang="sv-SE" sz="1800" dirty="0"/>
              <a:t> </a:t>
            </a:r>
            <a:r>
              <a:rPr lang="sv-SE" sz="1800" dirty="0" err="1"/>
              <a:t>learning</a:t>
            </a:r>
            <a:r>
              <a:rPr lang="sv-SE" sz="1800" dirty="0"/>
              <a:t> </a:t>
            </a:r>
            <a:r>
              <a:rPr lang="sv-SE" sz="1800" dirty="0" err="1"/>
              <a:t>environment</a:t>
            </a:r>
            <a:endParaRPr lang="sv-SE" sz="1800" dirty="0"/>
          </a:p>
          <a:p>
            <a:pPr lvl="1"/>
            <a:r>
              <a:rPr lang="sv-SE" sz="1800" dirty="0" err="1"/>
              <a:t>Teaching</a:t>
            </a:r>
            <a:r>
              <a:rPr lang="sv-SE" sz="1800" dirty="0"/>
              <a:t> </a:t>
            </a:r>
            <a:r>
              <a:rPr lang="sv-SE" sz="1800" dirty="0" err="1"/>
              <a:t>of</a:t>
            </a:r>
            <a:r>
              <a:rPr lang="sv-SE" sz="1800" dirty="0"/>
              <a:t> Braille </a:t>
            </a:r>
            <a:r>
              <a:rPr lang="sv-SE" sz="1800" dirty="0" err="1"/>
              <a:t>reading</a:t>
            </a:r>
            <a:endParaRPr lang="sv-SE" sz="1800" dirty="0"/>
          </a:p>
          <a:p>
            <a:r>
              <a:rPr lang="sv-SE" sz="1800" dirty="0" err="1"/>
              <a:t>Mainly</a:t>
            </a:r>
            <a:r>
              <a:rPr lang="sv-SE" sz="1800" dirty="0"/>
              <a:t> </a:t>
            </a:r>
            <a:r>
              <a:rPr lang="sv-SE" sz="1800" dirty="0" err="1"/>
              <a:t>digitally</a:t>
            </a:r>
            <a:r>
              <a:rPr lang="sv-SE" sz="1800" dirty="0"/>
              <a:t> </a:t>
            </a:r>
            <a:r>
              <a:rPr lang="sv-SE" sz="1800" dirty="0" err="1"/>
              <a:t>based</a:t>
            </a:r>
            <a:r>
              <a:rPr lang="sv-SE" sz="1800" dirty="0"/>
              <a:t> </a:t>
            </a:r>
            <a:r>
              <a:rPr lang="sv-SE" sz="1800" dirty="0" err="1"/>
              <a:t>with</a:t>
            </a:r>
            <a:r>
              <a:rPr lang="sv-SE" sz="1800" dirty="0"/>
              <a:t> </a:t>
            </a:r>
            <a:r>
              <a:rPr lang="sv-SE" sz="1800" dirty="0" err="1"/>
              <a:t>some</a:t>
            </a:r>
            <a:r>
              <a:rPr lang="sv-SE" sz="1800" dirty="0"/>
              <a:t> </a:t>
            </a:r>
            <a:r>
              <a:rPr lang="sv-SE" sz="1800" dirty="0" err="1"/>
              <a:t>physical</a:t>
            </a:r>
            <a:r>
              <a:rPr lang="sv-SE" sz="1800" dirty="0"/>
              <a:t> meetings</a:t>
            </a:r>
          </a:p>
        </p:txBody>
      </p:sp>
      <p:pic>
        <p:nvPicPr>
          <p:cNvPr id="5" name="Bildobjekt 4" descr="Decorative image showing adults sitting in a circle communicating.">
            <a:extLst>
              <a:ext uri="{FF2B5EF4-FFF2-40B4-BE49-F238E27FC236}">
                <a16:creationId xmlns:a16="http://schemas.microsoft.com/office/drawing/2014/main" id="{D9D08176-F1E4-4BCA-9DA6-E6E81FB3C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784" y="1345916"/>
            <a:ext cx="4275238" cy="2850158"/>
          </a:xfrm>
          <a:prstGeom prst="rect">
            <a:avLst/>
          </a:prstGeom>
        </p:spPr>
      </p:pic>
    </p:spTree>
    <p:extLst>
      <p:ext uri="{BB962C8B-B14F-4D97-AF65-F5344CB8AC3E}">
        <p14:creationId xmlns:p14="http://schemas.microsoft.com/office/powerpoint/2010/main" val="3334244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56581F-E63B-416B-A326-495148FE95BF}"/>
              </a:ext>
            </a:extLst>
          </p:cNvPr>
          <p:cNvSpPr>
            <a:spLocks noGrp="1"/>
          </p:cNvSpPr>
          <p:nvPr>
            <p:ph type="title"/>
          </p:nvPr>
        </p:nvSpPr>
        <p:spPr/>
        <p:txBody>
          <a:bodyPr/>
          <a:lstStyle/>
          <a:p>
            <a:r>
              <a:rPr lang="sv-SE" dirty="0" err="1"/>
              <a:t>Organizing</a:t>
            </a:r>
            <a:r>
              <a:rPr lang="sv-SE" dirty="0"/>
              <a:t> </a:t>
            </a:r>
            <a:r>
              <a:rPr lang="sv-SE" dirty="0" err="1"/>
              <a:t>inclusive</a:t>
            </a:r>
            <a:r>
              <a:rPr lang="sv-SE" dirty="0"/>
              <a:t> </a:t>
            </a:r>
            <a:r>
              <a:rPr lang="sv-SE" dirty="0" err="1"/>
              <a:t>education</a:t>
            </a:r>
            <a:r>
              <a:rPr lang="sv-SE" dirty="0"/>
              <a:t> in a mainstream </a:t>
            </a:r>
            <a:r>
              <a:rPr lang="sv-SE" dirty="0" err="1"/>
              <a:t>school</a:t>
            </a:r>
            <a:r>
              <a:rPr lang="sv-SE" dirty="0"/>
              <a:t> </a:t>
            </a:r>
            <a:r>
              <a:rPr lang="sv-SE" dirty="0" err="1"/>
              <a:t>environment</a:t>
            </a:r>
            <a:endParaRPr lang="sv-SE" dirty="0"/>
          </a:p>
        </p:txBody>
      </p:sp>
      <p:sp>
        <p:nvSpPr>
          <p:cNvPr id="3" name="Platshållare för innehåll 2">
            <a:extLst>
              <a:ext uri="{FF2B5EF4-FFF2-40B4-BE49-F238E27FC236}">
                <a16:creationId xmlns:a16="http://schemas.microsoft.com/office/drawing/2014/main" id="{DE9684CD-C902-457D-9BB9-CC53A467898B}"/>
              </a:ext>
            </a:extLst>
          </p:cNvPr>
          <p:cNvSpPr>
            <a:spLocks noGrp="1"/>
          </p:cNvSpPr>
          <p:nvPr>
            <p:ph sz="half" idx="1"/>
          </p:nvPr>
        </p:nvSpPr>
        <p:spPr>
          <a:xfrm>
            <a:off x="695324" y="2145600"/>
            <a:ext cx="5962329" cy="4351338"/>
          </a:xfrm>
        </p:spPr>
        <p:txBody>
          <a:bodyPr/>
          <a:lstStyle/>
          <a:p>
            <a:r>
              <a:rPr lang="sv-SE" dirty="0" err="1"/>
              <a:t>Recommended</a:t>
            </a:r>
            <a:r>
              <a:rPr lang="sv-SE" dirty="0"/>
              <a:t>: Dual </a:t>
            </a:r>
            <a:r>
              <a:rPr lang="sv-SE" dirty="0" err="1"/>
              <a:t>teacher</a:t>
            </a:r>
            <a:r>
              <a:rPr lang="sv-SE" dirty="0"/>
              <a:t> system </a:t>
            </a:r>
            <a:r>
              <a:rPr lang="sv-SE" dirty="0" err="1"/>
              <a:t>with</a:t>
            </a:r>
            <a:r>
              <a:rPr lang="sv-SE" dirty="0"/>
              <a:t> support and </a:t>
            </a:r>
            <a:r>
              <a:rPr lang="sv-SE" dirty="0" err="1"/>
              <a:t>close</a:t>
            </a:r>
            <a:r>
              <a:rPr lang="sv-SE" dirty="0"/>
              <a:t> </a:t>
            </a:r>
            <a:r>
              <a:rPr lang="sv-SE" dirty="0" err="1"/>
              <a:t>contact</a:t>
            </a:r>
            <a:r>
              <a:rPr lang="sv-SE" dirty="0"/>
              <a:t> </a:t>
            </a:r>
            <a:r>
              <a:rPr lang="sv-SE" dirty="0" err="1"/>
              <a:t>with</a:t>
            </a:r>
            <a:r>
              <a:rPr lang="sv-SE" dirty="0"/>
              <a:t> special </a:t>
            </a:r>
            <a:r>
              <a:rPr lang="sv-SE" dirty="0" err="1"/>
              <a:t>education</a:t>
            </a:r>
            <a:r>
              <a:rPr lang="sv-SE" dirty="0"/>
              <a:t> team</a:t>
            </a:r>
            <a:br>
              <a:rPr lang="sv-SE" dirty="0"/>
            </a:br>
            <a:r>
              <a:rPr lang="sv-SE" dirty="0"/>
              <a:t>(</a:t>
            </a:r>
            <a:r>
              <a:rPr lang="sv-SE" dirty="0" err="1"/>
              <a:t>Whitburn</a:t>
            </a:r>
            <a:r>
              <a:rPr lang="sv-SE" dirty="0"/>
              <a:t>, 2014)</a:t>
            </a:r>
          </a:p>
          <a:p>
            <a:r>
              <a:rPr lang="sv-SE" dirty="0" err="1"/>
              <a:t>Reality</a:t>
            </a:r>
            <a:r>
              <a:rPr lang="sv-SE" dirty="0"/>
              <a:t> </a:t>
            </a:r>
          </a:p>
          <a:p>
            <a:pPr lvl="1"/>
            <a:r>
              <a:rPr lang="sv-SE" dirty="0"/>
              <a:t>Dual </a:t>
            </a:r>
            <a:r>
              <a:rPr lang="sv-SE" dirty="0" err="1"/>
              <a:t>teacher</a:t>
            </a:r>
            <a:r>
              <a:rPr lang="sv-SE" dirty="0"/>
              <a:t> system</a:t>
            </a:r>
          </a:p>
          <a:p>
            <a:pPr lvl="1"/>
            <a:r>
              <a:rPr lang="sv-SE" dirty="0"/>
              <a:t>Class </a:t>
            </a:r>
            <a:r>
              <a:rPr lang="sv-SE" dirty="0" err="1"/>
              <a:t>teacher</a:t>
            </a:r>
            <a:r>
              <a:rPr lang="sv-SE" dirty="0"/>
              <a:t> + </a:t>
            </a:r>
            <a:r>
              <a:rPr lang="sv-SE" dirty="0" err="1"/>
              <a:t>Designated</a:t>
            </a:r>
            <a:r>
              <a:rPr lang="sv-SE" dirty="0"/>
              <a:t> </a:t>
            </a:r>
            <a:r>
              <a:rPr lang="sv-SE" dirty="0" err="1"/>
              <a:t>resource</a:t>
            </a:r>
            <a:r>
              <a:rPr lang="sv-SE" dirty="0"/>
              <a:t> </a:t>
            </a:r>
            <a:r>
              <a:rPr lang="sv-SE" dirty="0" err="1"/>
              <a:t>teacher</a:t>
            </a:r>
            <a:br>
              <a:rPr lang="sv-SE" dirty="0"/>
            </a:br>
            <a:r>
              <a:rPr lang="sv-SE" dirty="0"/>
              <a:t>or </a:t>
            </a:r>
            <a:r>
              <a:rPr lang="sv-SE" dirty="0" err="1"/>
              <a:t>resource</a:t>
            </a:r>
            <a:r>
              <a:rPr lang="sv-SE" dirty="0"/>
              <a:t> person </a:t>
            </a:r>
            <a:r>
              <a:rPr lang="sv-SE" dirty="0" err="1"/>
              <a:t>with</a:t>
            </a:r>
            <a:r>
              <a:rPr lang="sv-SE" dirty="0"/>
              <a:t> relevant </a:t>
            </a:r>
            <a:r>
              <a:rPr lang="sv-SE" dirty="0" err="1"/>
              <a:t>education</a:t>
            </a:r>
            <a:br>
              <a:rPr lang="sv-SE" dirty="0"/>
            </a:br>
            <a:endParaRPr lang="sv-SE" dirty="0"/>
          </a:p>
          <a:p>
            <a:r>
              <a:rPr lang="sv-SE" dirty="0" err="1"/>
              <a:t>Younger</a:t>
            </a:r>
            <a:r>
              <a:rPr lang="sv-SE" dirty="0"/>
              <a:t> </a:t>
            </a:r>
            <a:r>
              <a:rPr lang="sv-SE" dirty="0" err="1"/>
              <a:t>pupils</a:t>
            </a:r>
            <a:r>
              <a:rPr lang="sv-SE" dirty="0"/>
              <a:t> – </a:t>
            </a:r>
            <a:r>
              <a:rPr lang="sv-SE" dirty="0" err="1"/>
              <a:t>older</a:t>
            </a:r>
            <a:r>
              <a:rPr lang="sv-SE" dirty="0"/>
              <a:t> students</a:t>
            </a:r>
          </a:p>
          <a:p>
            <a:pPr lvl="1"/>
            <a:r>
              <a:rPr lang="sv-SE" dirty="0" err="1"/>
              <a:t>Classroom</a:t>
            </a:r>
            <a:r>
              <a:rPr lang="sv-SE" dirty="0"/>
              <a:t> </a:t>
            </a:r>
            <a:r>
              <a:rPr lang="sv-SE" dirty="0" err="1"/>
              <a:t>teacher</a:t>
            </a:r>
            <a:r>
              <a:rPr lang="sv-SE" dirty="0"/>
              <a:t> =&gt; </a:t>
            </a:r>
            <a:r>
              <a:rPr lang="sv-SE" dirty="0" err="1"/>
              <a:t>Subject</a:t>
            </a:r>
            <a:r>
              <a:rPr lang="sv-SE" dirty="0"/>
              <a:t> </a:t>
            </a:r>
            <a:r>
              <a:rPr lang="sv-SE" dirty="0" err="1"/>
              <a:t>teachers</a:t>
            </a:r>
            <a:endParaRPr lang="sv-SE" dirty="0"/>
          </a:p>
          <a:p>
            <a:pPr lvl="1"/>
            <a:r>
              <a:rPr lang="sv-SE" dirty="0" err="1"/>
              <a:t>Resource</a:t>
            </a:r>
            <a:r>
              <a:rPr lang="sv-SE" dirty="0"/>
              <a:t> </a:t>
            </a:r>
            <a:r>
              <a:rPr lang="sv-SE" dirty="0" err="1"/>
              <a:t>teacher</a:t>
            </a:r>
            <a:r>
              <a:rPr lang="sv-SE" dirty="0"/>
              <a:t> =&gt; </a:t>
            </a:r>
            <a:r>
              <a:rPr lang="sv-SE" dirty="0" err="1"/>
              <a:t>Resource</a:t>
            </a:r>
            <a:r>
              <a:rPr lang="sv-SE" dirty="0"/>
              <a:t> person or </a:t>
            </a:r>
            <a:r>
              <a:rPr lang="sv-SE" dirty="0" err="1"/>
              <a:t>educational</a:t>
            </a:r>
            <a:r>
              <a:rPr lang="sv-SE" dirty="0"/>
              <a:t> </a:t>
            </a:r>
            <a:r>
              <a:rPr lang="sv-SE" dirty="0" err="1"/>
              <a:t>assistant</a:t>
            </a:r>
            <a:endParaRPr lang="sv-SE" dirty="0"/>
          </a:p>
        </p:txBody>
      </p:sp>
      <p:pic>
        <p:nvPicPr>
          <p:cNvPr id="7" name="Platshållare för innehåll 6" descr="Photo of two doll house dolls illustrating a male sitting at a desk in front of a laptop computer with a mouse. Next to him a girl with her hands on a braille display in front of a keyboard connected to the male's laptop.">
            <a:extLst>
              <a:ext uri="{FF2B5EF4-FFF2-40B4-BE49-F238E27FC236}">
                <a16:creationId xmlns:a16="http://schemas.microsoft.com/office/drawing/2014/main" id="{AABF74ED-9A4B-4A18-9296-6DB7ECEEEB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73018" y="2145601"/>
            <a:ext cx="4304582" cy="3227784"/>
          </a:xfrm>
          <a:prstGeom prst="rect">
            <a:avLst/>
          </a:prstGeom>
        </p:spPr>
      </p:pic>
    </p:spTree>
    <p:extLst>
      <p:ext uri="{BB962C8B-B14F-4D97-AF65-F5344CB8AC3E}">
        <p14:creationId xmlns:p14="http://schemas.microsoft.com/office/powerpoint/2010/main" val="403430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58A4E1-C794-4AE0-8515-1CAAEBE715C3}"/>
              </a:ext>
            </a:extLst>
          </p:cNvPr>
          <p:cNvSpPr>
            <a:spLocks noGrp="1"/>
          </p:cNvSpPr>
          <p:nvPr>
            <p:ph type="title"/>
          </p:nvPr>
        </p:nvSpPr>
        <p:spPr>
          <a:xfrm>
            <a:off x="684422" y="552849"/>
            <a:ext cx="10515600" cy="854711"/>
          </a:xfrm>
        </p:spPr>
        <p:txBody>
          <a:bodyPr/>
          <a:lstStyle/>
          <a:p>
            <a:r>
              <a:rPr lang="sv-SE" dirty="0"/>
              <a:t>The </a:t>
            </a:r>
            <a:r>
              <a:rPr lang="sv-SE" dirty="0" err="1"/>
              <a:t>purpose</a:t>
            </a:r>
            <a:r>
              <a:rPr lang="sv-SE" dirty="0"/>
              <a:t> </a:t>
            </a:r>
            <a:r>
              <a:rPr lang="sv-SE" dirty="0" err="1"/>
              <a:t>of</a:t>
            </a:r>
            <a:r>
              <a:rPr lang="sv-SE" dirty="0"/>
              <a:t> </a:t>
            </a:r>
            <a:r>
              <a:rPr lang="sv-SE" dirty="0" err="1"/>
              <a:t>reading</a:t>
            </a:r>
            <a:r>
              <a:rPr lang="sv-SE" dirty="0"/>
              <a:t> observations</a:t>
            </a:r>
          </a:p>
        </p:txBody>
      </p:sp>
      <p:sp>
        <p:nvSpPr>
          <p:cNvPr id="3" name="Platshållare för innehåll 2">
            <a:extLst>
              <a:ext uri="{FF2B5EF4-FFF2-40B4-BE49-F238E27FC236}">
                <a16:creationId xmlns:a16="http://schemas.microsoft.com/office/drawing/2014/main" id="{D822849C-6E28-4EB6-A1A9-EDFCF5876124}"/>
              </a:ext>
            </a:extLst>
          </p:cNvPr>
          <p:cNvSpPr>
            <a:spLocks noGrp="1"/>
          </p:cNvSpPr>
          <p:nvPr>
            <p:ph sz="half" idx="1"/>
          </p:nvPr>
        </p:nvSpPr>
        <p:spPr>
          <a:xfrm>
            <a:off x="695325" y="1839074"/>
            <a:ext cx="5181600" cy="4657864"/>
          </a:xfrm>
        </p:spPr>
        <p:txBody>
          <a:bodyPr/>
          <a:lstStyle/>
          <a:p>
            <a:r>
              <a:rPr lang="sv-SE" sz="2000" dirty="0" err="1"/>
              <a:t>Following</a:t>
            </a:r>
            <a:r>
              <a:rPr lang="sv-SE" sz="2000" dirty="0"/>
              <a:t> the </a:t>
            </a:r>
            <a:r>
              <a:rPr lang="sv-SE" sz="2000" dirty="0" err="1"/>
              <a:t>individual</a:t>
            </a:r>
            <a:r>
              <a:rPr lang="sv-SE" sz="2000" dirty="0"/>
              <a:t> </a:t>
            </a:r>
            <a:r>
              <a:rPr lang="sv-SE" sz="2000" dirty="0" err="1"/>
              <a:t>student’s</a:t>
            </a:r>
            <a:r>
              <a:rPr lang="sv-SE" sz="2000" dirty="0"/>
              <a:t> </a:t>
            </a:r>
            <a:r>
              <a:rPr lang="sv-SE" sz="2000" dirty="0" err="1"/>
              <a:t>reading</a:t>
            </a:r>
            <a:r>
              <a:rPr lang="sv-SE" sz="2000" dirty="0"/>
              <a:t> </a:t>
            </a:r>
            <a:r>
              <a:rPr lang="sv-SE" sz="2000" dirty="0" err="1"/>
              <a:t>development</a:t>
            </a:r>
            <a:endParaRPr lang="sv-SE" sz="2000" dirty="0"/>
          </a:p>
          <a:p>
            <a:r>
              <a:rPr lang="sv-SE" sz="2000" dirty="0"/>
              <a:t>Trends on a </a:t>
            </a:r>
            <a:r>
              <a:rPr lang="sv-SE" sz="2000" dirty="0" err="1"/>
              <a:t>group</a:t>
            </a:r>
            <a:r>
              <a:rPr lang="sv-SE" sz="2000" dirty="0"/>
              <a:t> </a:t>
            </a:r>
            <a:r>
              <a:rPr lang="sv-SE" sz="2000" dirty="0" err="1"/>
              <a:t>level</a:t>
            </a:r>
            <a:endParaRPr lang="sv-SE" sz="2000" dirty="0"/>
          </a:p>
          <a:p>
            <a:r>
              <a:rPr lang="sv-SE" sz="2000" dirty="0" err="1"/>
              <a:t>Increasing</a:t>
            </a:r>
            <a:r>
              <a:rPr lang="sv-SE" sz="2000" dirty="0"/>
              <a:t> </a:t>
            </a:r>
            <a:r>
              <a:rPr lang="sv-SE" sz="2000" dirty="0" err="1"/>
              <a:t>knowledge</a:t>
            </a:r>
            <a:endParaRPr lang="sv-SE" sz="2000" dirty="0"/>
          </a:p>
          <a:p>
            <a:r>
              <a:rPr lang="sv-SE" sz="2000" dirty="0" err="1"/>
              <a:t>Supporting</a:t>
            </a:r>
            <a:r>
              <a:rPr lang="sv-SE" sz="2000" dirty="0"/>
              <a:t> </a:t>
            </a:r>
            <a:r>
              <a:rPr lang="sv-SE" sz="2000" dirty="0" err="1"/>
              <a:t>school</a:t>
            </a:r>
            <a:r>
              <a:rPr lang="sv-SE" sz="2000" dirty="0"/>
              <a:t> </a:t>
            </a:r>
            <a:r>
              <a:rPr lang="sv-SE" sz="2000" dirty="0" err="1"/>
              <a:t>personnel</a:t>
            </a:r>
            <a:r>
              <a:rPr lang="sv-SE" sz="2000" dirty="0"/>
              <a:t> and </a:t>
            </a:r>
            <a:r>
              <a:rPr lang="sv-SE" sz="2000" dirty="0" err="1"/>
              <a:t>thereby</a:t>
            </a:r>
            <a:r>
              <a:rPr lang="sv-SE" sz="2000" dirty="0"/>
              <a:t> students</a:t>
            </a:r>
          </a:p>
          <a:p>
            <a:pPr lvl="1"/>
            <a:r>
              <a:rPr lang="sv-SE" sz="2000" dirty="0" err="1"/>
              <a:t>Recommending</a:t>
            </a:r>
            <a:r>
              <a:rPr lang="sv-SE" sz="2000" dirty="0"/>
              <a:t> interventions and </a:t>
            </a:r>
            <a:r>
              <a:rPr lang="sv-SE" sz="2000" dirty="0" err="1"/>
              <a:t>training</a:t>
            </a:r>
            <a:r>
              <a:rPr lang="sv-SE" sz="2000" dirty="0"/>
              <a:t> </a:t>
            </a:r>
            <a:r>
              <a:rPr lang="sv-SE" sz="2000" dirty="0" err="1"/>
              <a:t>methods</a:t>
            </a:r>
            <a:endParaRPr lang="sv-SE" sz="2000" dirty="0"/>
          </a:p>
          <a:p>
            <a:pPr lvl="2"/>
            <a:endParaRPr lang="sv-SE" dirty="0"/>
          </a:p>
        </p:txBody>
      </p:sp>
      <p:pic>
        <p:nvPicPr>
          <p:cNvPr id="9" name="Platshållare för innehåll 8" descr="Young girl reading braille with her eyes closed.">
            <a:extLst>
              <a:ext uri="{FF2B5EF4-FFF2-40B4-BE49-F238E27FC236}">
                <a16:creationId xmlns:a16="http://schemas.microsoft.com/office/drawing/2014/main" id="{4CD38577-9F69-4874-895C-F54A1AF016E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55604" y="2145600"/>
            <a:ext cx="4321996" cy="2880942"/>
          </a:xfrm>
          <a:prstGeom prst="rect">
            <a:avLst/>
          </a:prstGeom>
        </p:spPr>
      </p:pic>
    </p:spTree>
    <p:extLst>
      <p:ext uri="{BB962C8B-B14F-4D97-AF65-F5344CB8AC3E}">
        <p14:creationId xmlns:p14="http://schemas.microsoft.com/office/powerpoint/2010/main" val="644930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275B09-B21B-4EB2-9763-0B21FDB363F7}"/>
              </a:ext>
            </a:extLst>
          </p:cNvPr>
          <p:cNvSpPr>
            <a:spLocks noGrp="1"/>
          </p:cNvSpPr>
          <p:nvPr>
            <p:ph type="title"/>
          </p:nvPr>
        </p:nvSpPr>
        <p:spPr>
          <a:xfrm>
            <a:off x="684422" y="552850"/>
            <a:ext cx="10593178" cy="700597"/>
          </a:xfrm>
        </p:spPr>
        <p:txBody>
          <a:bodyPr/>
          <a:lstStyle/>
          <a:p>
            <a:r>
              <a:rPr lang="sv-SE" dirty="0"/>
              <a:t>Reading Observations </a:t>
            </a:r>
            <a:r>
              <a:rPr lang="sv-SE" dirty="0" err="1"/>
              <a:t>Today</a:t>
            </a:r>
            <a:endParaRPr lang="sv-SE" dirty="0"/>
          </a:p>
        </p:txBody>
      </p:sp>
      <p:sp>
        <p:nvSpPr>
          <p:cNvPr id="3" name="Platshållare för innehåll 2">
            <a:extLst>
              <a:ext uri="{FF2B5EF4-FFF2-40B4-BE49-F238E27FC236}">
                <a16:creationId xmlns:a16="http://schemas.microsoft.com/office/drawing/2014/main" id="{A40A5A82-2DB6-4DCB-8222-3D812B806792}"/>
              </a:ext>
            </a:extLst>
          </p:cNvPr>
          <p:cNvSpPr>
            <a:spLocks noGrp="1"/>
          </p:cNvSpPr>
          <p:nvPr>
            <p:ph type="body" sz="quarter" idx="13"/>
          </p:nvPr>
        </p:nvSpPr>
        <p:spPr>
          <a:xfrm>
            <a:off x="695325" y="1931542"/>
            <a:ext cx="5181600" cy="4597846"/>
          </a:xfrm>
        </p:spPr>
        <p:txBody>
          <a:bodyPr>
            <a:normAutofit/>
          </a:bodyPr>
          <a:lstStyle/>
          <a:p>
            <a:r>
              <a:rPr lang="sv-SE" sz="1800" dirty="0"/>
              <a:t>Letters</a:t>
            </a:r>
          </a:p>
          <a:p>
            <a:r>
              <a:rPr lang="sv-SE" sz="1800" dirty="0" err="1"/>
              <a:t>Numbers</a:t>
            </a:r>
            <a:endParaRPr lang="sv-SE" sz="1800" dirty="0"/>
          </a:p>
          <a:p>
            <a:r>
              <a:rPr lang="sv-SE" sz="1800" dirty="0"/>
              <a:t>Words</a:t>
            </a:r>
          </a:p>
          <a:p>
            <a:r>
              <a:rPr lang="sv-SE" sz="1800" dirty="0" err="1"/>
              <a:t>Brief</a:t>
            </a:r>
            <a:r>
              <a:rPr lang="sv-SE" sz="1800" dirty="0"/>
              <a:t> texts in </a:t>
            </a:r>
            <a:r>
              <a:rPr lang="sv-SE" sz="1800" dirty="0" err="1"/>
              <a:t>rising</a:t>
            </a:r>
            <a:r>
              <a:rPr lang="sv-SE" sz="1800" dirty="0"/>
              <a:t> </a:t>
            </a:r>
            <a:r>
              <a:rPr lang="sv-SE" sz="1800" dirty="0" err="1"/>
              <a:t>difficulty</a:t>
            </a:r>
            <a:endParaRPr lang="sv-SE" sz="1800" dirty="0"/>
          </a:p>
          <a:p>
            <a:r>
              <a:rPr lang="sv-SE" sz="1800" dirty="0"/>
              <a:t>Texts </a:t>
            </a:r>
            <a:r>
              <a:rPr lang="sv-SE" sz="1800" dirty="0" err="1"/>
              <a:t>adapted</a:t>
            </a:r>
            <a:r>
              <a:rPr lang="sv-SE" sz="1800" dirty="0"/>
              <a:t> to age and/or </a:t>
            </a:r>
            <a:r>
              <a:rPr lang="sv-SE" sz="1800" dirty="0" err="1"/>
              <a:t>ability</a:t>
            </a:r>
            <a:br>
              <a:rPr lang="sv-SE" sz="1800" dirty="0"/>
            </a:b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ea typeface="Calibri" panose="020F0502020204030204" pitchFamily="34" charset="0"/>
                <a:cs typeface="Times New Roman" panose="02020603050405020304" pitchFamily="18" charset="0"/>
              </a:rPr>
              <a:t>Veispak</a:t>
            </a:r>
            <a:r>
              <a:rPr lang="en-US" sz="1800" dirty="0">
                <a:effectLst/>
                <a:ea typeface="Calibri" panose="020F0502020204030204" pitchFamily="34" charset="0"/>
                <a:cs typeface="Times New Roman" panose="02020603050405020304" pitchFamily="18" charset="0"/>
              </a:rPr>
              <a:t> et al., 2012)</a:t>
            </a:r>
            <a:endParaRPr lang="sv-SE" sz="1800" dirty="0"/>
          </a:p>
          <a:p>
            <a:r>
              <a:rPr lang="sv-SE" sz="1800" dirty="0"/>
              <a:t>Screening </a:t>
            </a:r>
            <a:r>
              <a:rPr lang="sv-SE" sz="1800" dirty="0" err="1"/>
              <a:t>tools</a:t>
            </a:r>
            <a:endParaRPr lang="sv-SE" sz="1800" dirty="0"/>
          </a:p>
        </p:txBody>
      </p:sp>
      <p:sp>
        <p:nvSpPr>
          <p:cNvPr id="4" name="Platshållare för text 3">
            <a:extLst>
              <a:ext uri="{FF2B5EF4-FFF2-40B4-BE49-F238E27FC236}">
                <a16:creationId xmlns:a16="http://schemas.microsoft.com/office/drawing/2014/main" id="{F4EDDDC0-F2B0-4599-B344-520B84EAAF35}"/>
              </a:ext>
            </a:extLst>
          </p:cNvPr>
          <p:cNvSpPr>
            <a:spLocks noGrp="1"/>
          </p:cNvSpPr>
          <p:nvPr>
            <p:ph type="body" sz="quarter" idx="14"/>
          </p:nvPr>
        </p:nvSpPr>
        <p:spPr>
          <a:xfrm>
            <a:off x="6096000" y="1931542"/>
            <a:ext cx="5181600" cy="4597846"/>
          </a:xfrm>
        </p:spPr>
        <p:txBody>
          <a:bodyPr/>
          <a:lstStyle/>
          <a:p>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Examples</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of</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words</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a:t>
            </a:r>
          </a:p>
          <a:p>
            <a:r>
              <a:rPr lang="sv-SE" sz="1800" dirty="0">
                <a:effectLst/>
                <a:latin typeface="Verdana" panose="020B0604030504040204" pitchFamily="34" charset="0"/>
                <a:ea typeface="Times New Roman" panose="02020603050405020304" pitchFamily="18" charset="0"/>
                <a:cs typeface="Times New Roman" panose="02020603050405020304" pitchFamily="18" charset="0"/>
              </a:rPr>
              <a:t>al    is   sa   </a:t>
            </a:r>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ol</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sal   los</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sor</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mol   sil   ram   </a:t>
            </a:r>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vor</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vas  </a:t>
            </a:r>
          </a:p>
          <a:p>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nol</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rov   </a:t>
            </a:r>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nusa</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mamma   lusa  </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sv-SE" sz="1800" dirty="0">
                <a:effectLst/>
                <a:latin typeface="Verdana" panose="020B0604030504040204" pitchFamily="34" charset="0"/>
                <a:ea typeface="Times New Roman" panose="02020603050405020304" pitchFamily="18" charset="0"/>
                <a:cs typeface="Times New Roman" panose="02020603050405020304" pitchFamily="18" charset="0"/>
              </a:rPr>
              <a:t>fel   rita   solar   kul   lika</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sv-SE" sz="1800" dirty="0">
                <a:effectLst/>
                <a:latin typeface="Verdana" panose="020B0604030504040204" pitchFamily="34" charset="0"/>
                <a:ea typeface="Times New Roman" panose="02020603050405020304" pitchFamily="18" charset="0"/>
                <a:cs typeface="Times New Roman" panose="02020603050405020304" pitchFamily="18" charset="0"/>
              </a:rPr>
              <a:t>trad   groda   </a:t>
            </a:r>
            <a:r>
              <a:rPr lang="sv-SE" sz="1800" dirty="0" err="1">
                <a:effectLst/>
                <a:latin typeface="Verdana" panose="020B0604030504040204" pitchFamily="34" charset="0"/>
                <a:ea typeface="Times New Roman" panose="02020603050405020304" pitchFamily="18" charset="0"/>
                <a:cs typeface="Times New Roman" panose="02020603050405020304" pitchFamily="18" charset="0"/>
              </a:rPr>
              <a:t>bjorn</a:t>
            </a:r>
            <a:r>
              <a:rPr lang="sv-SE" sz="1800" dirty="0">
                <a:effectLst/>
                <a:latin typeface="Verdana" panose="020B0604030504040204" pitchFamily="34" charset="0"/>
                <a:ea typeface="Times New Roman" panose="02020603050405020304" pitchFamily="18" charset="0"/>
                <a:cs typeface="Times New Roman" panose="02020603050405020304" pitchFamily="18" charset="0"/>
              </a:rPr>
              <a:t>   flyger</a:t>
            </a: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83669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D099A-B804-4238-B63B-C9A1580FB4F7}"/>
              </a:ext>
            </a:extLst>
          </p:cNvPr>
          <p:cNvSpPr>
            <a:spLocks noGrp="1"/>
          </p:cNvSpPr>
          <p:nvPr>
            <p:ph type="title"/>
          </p:nvPr>
        </p:nvSpPr>
        <p:spPr>
          <a:xfrm>
            <a:off x="684422" y="552850"/>
            <a:ext cx="10515600" cy="1060194"/>
          </a:xfrm>
        </p:spPr>
        <p:txBody>
          <a:bodyPr/>
          <a:lstStyle/>
          <a:p>
            <a:r>
              <a:rPr lang="sv-SE" dirty="0" err="1"/>
              <a:t>Routine</a:t>
            </a:r>
            <a:r>
              <a:rPr lang="sv-SE" dirty="0"/>
              <a:t> from </a:t>
            </a:r>
            <a:r>
              <a:rPr lang="sv-SE" dirty="0" err="1"/>
              <a:t>grade</a:t>
            </a:r>
            <a:r>
              <a:rPr lang="sv-SE" dirty="0"/>
              <a:t> 2</a:t>
            </a:r>
          </a:p>
        </p:txBody>
      </p:sp>
      <p:sp>
        <p:nvSpPr>
          <p:cNvPr id="3" name="Platshållare för innehåll 2">
            <a:extLst>
              <a:ext uri="{FF2B5EF4-FFF2-40B4-BE49-F238E27FC236}">
                <a16:creationId xmlns:a16="http://schemas.microsoft.com/office/drawing/2014/main" id="{A99B4FD1-B444-4804-8F73-6BA373F1BA8C}"/>
              </a:ext>
            </a:extLst>
          </p:cNvPr>
          <p:cNvSpPr>
            <a:spLocks noGrp="1"/>
          </p:cNvSpPr>
          <p:nvPr>
            <p:ph sz="half" idx="1"/>
          </p:nvPr>
        </p:nvSpPr>
        <p:spPr>
          <a:xfrm>
            <a:off x="695325" y="2167847"/>
            <a:ext cx="5181600" cy="4329091"/>
          </a:xfrm>
        </p:spPr>
        <p:txBody>
          <a:bodyPr/>
          <a:lstStyle/>
          <a:p>
            <a:r>
              <a:rPr lang="sv-SE" dirty="0"/>
              <a:t>Text </a:t>
            </a:r>
            <a:r>
              <a:rPr lang="sv-SE" dirty="0" err="1"/>
              <a:t>reading</a:t>
            </a:r>
            <a:endParaRPr lang="sv-SE" dirty="0"/>
          </a:p>
          <a:p>
            <a:r>
              <a:rPr lang="sv-SE" dirty="0"/>
              <a:t>Screening test</a:t>
            </a:r>
          </a:p>
          <a:p>
            <a:r>
              <a:rPr lang="sv-SE" dirty="0"/>
              <a:t>Reading </a:t>
            </a:r>
            <a:r>
              <a:rPr lang="sv-SE" dirty="0" err="1"/>
              <a:t>comprehension</a:t>
            </a:r>
            <a:endParaRPr lang="sv-SE" dirty="0"/>
          </a:p>
          <a:p>
            <a:r>
              <a:rPr lang="sv-SE" dirty="0"/>
              <a:t>Reading talk in general</a:t>
            </a:r>
          </a:p>
          <a:p>
            <a:r>
              <a:rPr lang="sv-SE" dirty="0"/>
              <a:t>Participation from </a:t>
            </a:r>
            <a:r>
              <a:rPr lang="sv-SE" dirty="0" err="1"/>
              <a:t>teacher</a:t>
            </a:r>
            <a:endParaRPr lang="sv-SE" dirty="0"/>
          </a:p>
          <a:p>
            <a:pPr marL="0" indent="0">
              <a:buNone/>
            </a:pPr>
            <a:endParaRPr lang="sv-SE" dirty="0"/>
          </a:p>
        </p:txBody>
      </p:sp>
      <p:pic>
        <p:nvPicPr>
          <p:cNvPr id="8" name="Platshållare för innehåll 7" descr="Two hands touching a sheed of braille in wide spacing.">
            <a:extLst>
              <a:ext uri="{FF2B5EF4-FFF2-40B4-BE49-F238E27FC236}">
                <a16:creationId xmlns:a16="http://schemas.microsoft.com/office/drawing/2014/main" id="{0328A762-3688-45C7-86AA-ECE3AF7B20E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42588" y="1869897"/>
            <a:ext cx="4435011" cy="3333569"/>
          </a:xfrm>
          <a:prstGeom prst="rect">
            <a:avLst/>
          </a:prstGeom>
        </p:spPr>
      </p:pic>
    </p:spTree>
    <p:extLst>
      <p:ext uri="{BB962C8B-B14F-4D97-AF65-F5344CB8AC3E}">
        <p14:creationId xmlns:p14="http://schemas.microsoft.com/office/powerpoint/2010/main" val="949894551"/>
      </p:ext>
    </p:extLst>
  </p:cSld>
  <p:clrMapOvr>
    <a:masterClrMapping/>
  </p:clrMapOvr>
</p:sld>
</file>

<file path=ppt/theme/theme1.xml><?xml version="1.0" encoding="utf-8"?>
<a:theme xmlns:a="http://schemas.openxmlformats.org/drawingml/2006/main" name="PPT SPSM">
  <a:themeElements>
    <a:clrScheme name="SPSM">
      <a:dk1>
        <a:sysClr val="windowText" lastClr="000000"/>
      </a:dk1>
      <a:lt1>
        <a:sysClr val="window" lastClr="FFFFFF"/>
      </a:lt1>
      <a:dk2>
        <a:srgbClr val="44546A"/>
      </a:dk2>
      <a:lt2>
        <a:srgbClr val="E7E6E6"/>
      </a:lt2>
      <a:accent1>
        <a:srgbClr val="E86734"/>
      </a:accent1>
      <a:accent2>
        <a:srgbClr val="801431"/>
      </a:accent2>
      <a:accent3>
        <a:srgbClr val="FCDED5"/>
      </a:accent3>
      <a:accent4>
        <a:srgbClr val="283E59"/>
      </a:accent4>
      <a:accent5>
        <a:srgbClr val="5597C8"/>
      </a:accent5>
      <a:accent6>
        <a:srgbClr val="F5A488"/>
      </a:accent6>
      <a:hlink>
        <a:srgbClr val="0563C1"/>
      </a:hlink>
      <a:folHlink>
        <a:srgbClr val="954F72"/>
      </a:folHlink>
    </a:clrScheme>
    <a:fontScheme name="SPSM PPT">
      <a:majorFont>
        <a:latin typeface="SPSM Seri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SM PowerPoint.potx" id="{A3B9B6B8-2FED-439F-A479-0D061D29B097}" vid="{8117870D-93A4-43F4-890C-E87991B46AA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SPSM PowerPoint</Template>
  <TotalTime>36376</TotalTime>
  <Words>2612</Words>
  <Application>Microsoft Office PowerPoint</Application>
  <PresentationFormat>Bredbild</PresentationFormat>
  <Paragraphs>326</Paragraphs>
  <Slides>31</Slides>
  <Notes>31</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31</vt:i4>
      </vt:variant>
    </vt:vector>
  </HeadingPairs>
  <TitlesOfParts>
    <vt:vector size="37" baseType="lpstr">
      <vt:lpstr>Arial</vt:lpstr>
      <vt:lpstr>Calibri</vt:lpstr>
      <vt:lpstr>Verdana</vt:lpstr>
      <vt:lpstr>SPSM Serif</vt:lpstr>
      <vt:lpstr>Times New Roman</vt:lpstr>
      <vt:lpstr>PPT SPSM</vt:lpstr>
      <vt:lpstr>Reading observations in Sweden</vt:lpstr>
      <vt:lpstr>Sweden – a small yet large country</vt:lpstr>
      <vt:lpstr>Braille education – a brief historic glance</vt:lpstr>
      <vt:lpstr>Braille in Sweden</vt:lpstr>
      <vt:lpstr>Educating teachers</vt:lpstr>
      <vt:lpstr>Organizing inclusive education in a mainstream school environment</vt:lpstr>
      <vt:lpstr>The purpose of reading observations</vt:lpstr>
      <vt:lpstr>Reading Observations Today</vt:lpstr>
      <vt:lpstr>Routine from grade 2</vt:lpstr>
      <vt:lpstr>Elements of reading Braille</vt:lpstr>
      <vt:lpstr>The big picture The chart is based on students who have undergone reading observations from the academic year 2011/2012 through 2022/2023.  The number of students the chart is based on varies among different grade levels depending on the number of participants each year.  The chart is based on students who have followed the regular text selection for their respective grade level.</vt:lpstr>
      <vt:lpstr>Common advise (1)</vt:lpstr>
      <vt:lpstr>Common advise (2)</vt:lpstr>
      <vt:lpstr>Reception at schools</vt:lpstr>
      <vt:lpstr>Voices from the real world  (of other stuff than digits and statistics)</vt:lpstr>
      <vt:lpstr>Erik, grade 1-3</vt:lpstr>
      <vt:lpstr>What are your experiences, Hanna?</vt:lpstr>
      <vt:lpstr>What is it like teaching a a way of reading and writing that you don’t fully master? </vt:lpstr>
      <vt:lpstr>Erik, grade level 4, nov 2023</vt:lpstr>
      <vt:lpstr>Abdi</vt:lpstr>
      <vt:lpstr>Abdi – Reading observation grade 1 and 4</vt:lpstr>
      <vt:lpstr>How do you feel about this kind of support?</vt:lpstr>
      <vt:lpstr>Melissa – looking back</vt:lpstr>
      <vt:lpstr>How have you used the recommendations and which results have you seen?</vt:lpstr>
      <vt:lpstr>Transition to grade 7</vt:lpstr>
      <vt:lpstr>Challenges for these students</vt:lpstr>
      <vt:lpstr>Success factors</vt:lpstr>
      <vt:lpstr>Challenges</vt:lpstr>
      <vt:lpstr>References (1)</vt:lpstr>
      <vt:lpstr>References (2)</vt:lpstr>
      <vt:lpstr>PowerPoint-presentation</vt:lpstr>
    </vt:vector>
  </TitlesOfParts>
  <Company>SPSM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Läsobservationer läsåret 2022-23</dc:title>
  <dc:creator>Maria Ellingsson</dc:creator>
  <dc:description>version 1.3.0</dc:description>
  <cp:lastModifiedBy>Maria Ellingsson</cp:lastModifiedBy>
  <cp:revision>167</cp:revision>
  <dcterms:created xsi:type="dcterms:W3CDTF">2023-06-20T09:35:49Z</dcterms:created>
  <dcterms:modified xsi:type="dcterms:W3CDTF">2023-11-23T18:13:20Z</dcterms:modified>
  <cp:version>1.3.0</cp:version>
</cp:coreProperties>
</file>